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74" r:id="rId1"/>
    <p:sldMasterId id="2147483976" r:id="rId2"/>
    <p:sldMasterId id="2147484026" r:id="rId3"/>
    <p:sldMasterId id="2147484045" r:id="rId4"/>
  </p:sldMasterIdLst>
  <p:notesMasterIdLst>
    <p:notesMasterId r:id="rId20"/>
  </p:notesMasterIdLst>
  <p:handoutMasterIdLst>
    <p:handoutMasterId r:id="rId21"/>
  </p:handoutMasterIdLst>
  <p:sldIdLst>
    <p:sldId id="256" r:id="rId5"/>
    <p:sldId id="304" r:id="rId6"/>
    <p:sldId id="329" r:id="rId7"/>
    <p:sldId id="338" r:id="rId8"/>
    <p:sldId id="339" r:id="rId9"/>
    <p:sldId id="343" r:id="rId10"/>
    <p:sldId id="346" r:id="rId11"/>
    <p:sldId id="347" r:id="rId12"/>
    <p:sldId id="354" r:id="rId13"/>
    <p:sldId id="353" r:id="rId14"/>
    <p:sldId id="301" r:id="rId15"/>
    <p:sldId id="328" r:id="rId16"/>
    <p:sldId id="291" r:id="rId17"/>
    <p:sldId id="348" r:id="rId18"/>
    <p:sldId id="352" r:id="rId19"/>
  </p:sldIdLst>
  <p:sldSz cx="12192000" cy="6858000"/>
  <p:notesSz cx="6735763" cy="9866313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66"/>
    <a:srgbClr val="D60093"/>
    <a:srgbClr val="CC0000"/>
    <a:srgbClr val="DD2515"/>
    <a:srgbClr val="70AD47"/>
    <a:srgbClr val="808080"/>
    <a:srgbClr val="548235"/>
    <a:srgbClr val="525252"/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03" autoAdjust="0"/>
    <p:restoredTop sz="77752" autoAdjust="0"/>
  </p:normalViewPr>
  <p:slideViewPr>
    <p:cSldViewPr>
      <p:cViewPr varScale="1">
        <p:scale>
          <a:sx n="57" d="100"/>
          <a:sy n="57" d="100"/>
        </p:scale>
        <p:origin x="162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144"/>
    </p:cViewPr>
  </p:sorterViewPr>
  <p:notesViewPr>
    <p:cSldViewPr>
      <p:cViewPr varScale="1">
        <p:scale>
          <a:sx n="60" d="100"/>
          <a:sy n="60" d="100"/>
        </p:scale>
        <p:origin x="1238" y="53"/>
      </p:cViewPr>
      <p:guideLst>
        <p:guide orient="horz" pos="3108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153" cy="49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t" anchorCtr="0" compatLnSpc="1">
            <a:prstTxWarp prst="textNoShape">
              <a:avLst/>
            </a:prstTxWarp>
          </a:bodyPr>
          <a:lstStyle>
            <a:lvl1pPr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6611" y="0"/>
            <a:ext cx="2919152" cy="49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t" anchorCtr="0" compatLnSpc="1">
            <a:prstTxWarp prst="textNoShape">
              <a:avLst/>
            </a:prstTxWarp>
          </a:bodyPr>
          <a:lstStyle>
            <a:lvl1pPr algn="r"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8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2523"/>
            <a:ext cx="2919153" cy="49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b" anchorCtr="0" compatLnSpc="1">
            <a:prstTxWarp prst="textNoShape">
              <a:avLst/>
            </a:prstTxWarp>
          </a:bodyPr>
          <a:lstStyle>
            <a:lvl1pPr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8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6611" y="9372523"/>
            <a:ext cx="2919152" cy="49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D4094D64-A2EE-4017-ABB4-6B0AEA2FBEE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1446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9153" cy="49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t" anchorCtr="0" compatLnSpc="1">
            <a:prstTxWarp prst="textNoShape">
              <a:avLst/>
            </a:prstTxWarp>
          </a:bodyPr>
          <a:lstStyle>
            <a:lvl1pPr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6611" y="0"/>
            <a:ext cx="2919152" cy="49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t" anchorCtr="0" compatLnSpc="1">
            <a:prstTxWarp prst="textNoShape">
              <a:avLst/>
            </a:prstTxWarp>
          </a:bodyPr>
          <a:lstStyle>
            <a:lvl1pPr algn="r"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4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788" y="739775"/>
            <a:ext cx="6580187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675" y="4687844"/>
            <a:ext cx="4934413" cy="4439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523"/>
            <a:ext cx="2919153" cy="49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b" anchorCtr="0" compatLnSpc="1">
            <a:prstTxWarp prst="textNoShape">
              <a:avLst/>
            </a:prstTxWarp>
          </a:bodyPr>
          <a:lstStyle>
            <a:lvl1pPr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611" y="9372523"/>
            <a:ext cx="2919152" cy="49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317114FF-FCCF-4EFD-A16D-7AF369D2AD3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01654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114FF-FCCF-4EFD-A16D-7AF369D2AD37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591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station level </a:t>
            </a:r>
          </a:p>
          <a:p>
            <a:pPr marL="457200" lvl="1" indent="0">
              <a:buNone/>
            </a:pPr>
            <a:r>
              <a:rPr lang="en-US" dirty="0"/>
              <a:t>Performs macro-tasks like full substation system control, fault analysis, event logging, system diagnostics, and alarms.</a:t>
            </a:r>
          </a:p>
          <a:p>
            <a:r>
              <a:rPr lang="en-US" sz="1350" dirty="0"/>
              <a:t>Station level</a:t>
            </a:r>
          </a:p>
          <a:p>
            <a:pPr marL="285750" indent="-285750">
              <a:buFontTx/>
              <a:buChar char="-"/>
            </a:pPr>
            <a:r>
              <a:rPr lang="en-US" sz="1350" dirty="0"/>
              <a:t>IEC 61850:</a:t>
            </a:r>
          </a:p>
          <a:p>
            <a:pPr lvl="1"/>
            <a:r>
              <a:rPr lang="en-US" sz="1050" dirty="0"/>
              <a:t>MMS between </a:t>
            </a:r>
            <a:r>
              <a:rPr lang="en-US" sz="1050" dirty="0" err="1"/>
              <a:t>Scada</a:t>
            </a:r>
            <a:r>
              <a:rPr lang="en-US" sz="1050" dirty="0"/>
              <a:t> et IED,</a:t>
            </a:r>
          </a:p>
          <a:p>
            <a:pPr lvl="1"/>
            <a:r>
              <a:rPr lang="en-US" sz="1050" dirty="0"/>
              <a:t>Gooses between</a:t>
            </a:r>
            <a:r>
              <a:rPr lang="en-US" sz="1050" baseline="0" dirty="0"/>
              <a:t> </a:t>
            </a:r>
            <a:r>
              <a:rPr lang="en-US" sz="1050" dirty="0"/>
              <a:t>IEDs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bay level </a:t>
            </a:r>
          </a:p>
          <a:p>
            <a:pPr marL="457200" lvl="1" indent="0">
              <a:buNone/>
            </a:pPr>
            <a:r>
              <a:rPr lang="en-US" dirty="0"/>
              <a:t>Performs subsystem controls, voltage/current protections along the transformer, bus/bar monitoring, measurement and metering, breaker alerts, event/fault recording, and lower-level alarms.</a:t>
            </a:r>
          </a:p>
          <a:p>
            <a:r>
              <a:rPr lang="en-US" dirty="0"/>
              <a:t>The process level's </a:t>
            </a:r>
          </a:p>
          <a:p>
            <a:pPr marL="457200" lvl="1" indent="0">
              <a:buNone/>
            </a:pPr>
            <a:r>
              <a:rPr lang="en-US" dirty="0"/>
              <a:t>main task is communication between protection units/meters and the forwarding of sampled values and binary status signals from IEDs.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6CF86-BA5E-449F-A49B-E0339813F3B9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42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This slide aims to introduce</a:t>
            </a:r>
            <a:r>
              <a:rPr lang="en-US" b="1" baseline="0" noProof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the landscape of </a:t>
            </a:r>
            <a:r>
              <a:rPr lang="en-US" b="1" baseline="0" noProof="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IoT</a:t>
            </a:r>
            <a:endParaRPr lang="en-US" b="1" baseline="0" noProof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WiFi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and BTLE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are widely adopted standards and serve the applications related to communicating personal devices quite well.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Cellular technology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is a great fit for applications that need high data throughput and have a power source.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LPWAN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offers multi-year battery lifetime and is designed for sensors and applications that need to send small amounts of data over long distances a few times per hour from varying environments </a:t>
            </a:r>
            <a:endParaRPr lang="en-US" b="1" noProof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IoT</a:t>
            </a:r>
            <a:r>
              <a:rPr lang="en-US" b="1" noProof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connectivity &amp; deployment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noProof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Energy-efficient networks</a:t>
            </a:r>
            <a:r>
              <a:rPr lang="en-US" sz="1200" b="0" i="0" kern="1200" baseline="0" noProof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sz="1200" b="0" i="0" kern="1200" noProof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allow the sending of light messages (</a:t>
            </a:r>
            <a:r>
              <a:rPr lang="en-US" sz="1200" b="0" i="0" kern="1200" noProof="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Sigfox</a:t>
            </a:r>
            <a:r>
              <a:rPr lang="en-US" sz="1200" b="0" i="0" kern="1200" noProof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or </a:t>
            </a:r>
            <a:r>
              <a:rPr lang="en-US" sz="1200" b="0" i="0" kern="1200" noProof="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LoRa</a:t>
            </a:r>
            <a:r>
              <a:rPr lang="en-US" sz="1200" b="0" i="0" kern="1200" noProof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noProof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Networks derived from 4G:</a:t>
            </a:r>
            <a:r>
              <a:rPr lang="en-US" sz="1200" b="0" i="0" kern="1200" baseline="0" noProof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sz="1200" b="0" i="0" kern="1200" noProof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LTE-M (developed by Orange) and NB </a:t>
            </a:r>
            <a:r>
              <a:rPr lang="en-US" sz="1200" b="0" i="0" kern="1200" noProof="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IoT</a:t>
            </a:r>
            <a:r>
              <a:rPr lang="en-US" sz="1200" b="0" i="0" kern="1200" noProof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(Narrow Band </a:t>
            </a:r>
            <a:r>
              <a:rPr lang="en-US" sz="1200" b="0" i="0" kern="1200" noProof="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IoT</a:t>
            </a:r>
            <a:r>
              <a:rPr lang="en-US" sz="1200" b="0" i="0" kern="1200" noProof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sz="1200" b="0" i="0" kern="1200" noProof="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developped</a:t>
            </a:r>
            <a:r>
              <a:rPr lang="en-US" sz="1200" b="0" i="0" kern="1200" noProof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by SFR)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noProof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are more energy-intensive but which allow sending heavier messages (voice for example)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baseline="0" noProof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Indoor networks: Bluetooth Low Energy (BLE), </a:t>
            </a:r>
            <a:r>
              <a:rPr lang="en-US" sz="1200" b="0" i="0" kern="1200" baseline="0" noProof="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Zigbee</a:t>
            </a:r>
            <a:r>
              <a:rPr lang="en-US" sz="1200" b="0" i="0" kern="1200" baseline="0" noProof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</a:t>
            </a:r>
            <a:r>
              <a:rPr lang="en-US" sz="1200" b="0" i="0" kern="1200" baseline="0" noProof="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Zwave</a:t>
            </a:r>
            <a:r>
              <a:rPr lang="en-US" sz="1200" b="0" i="0" kern="1200" baseline="0" noProof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allow sending small messages at short range and with low energy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Smart &amp; connected devices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IoT</a:t>
            </a:r>
            <a:r>
              <a:rPr lang="en-US" noProof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devices are small, smart, connected, autonomous.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Even if most</a:t>
            </a:r>
            <a:r>
              <a:rPr lang="en-US" baseline="0" noProof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devices</a:t>
            </a:r>
            <a:r>
              <a:rPr lang="en-US" noProof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are low powered and self-powered</a:t>
            </a:r>
            <a:r>
              <a:rPr lang="en-US" baseline="0" noProof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it’s also possible to use</a:t>
            </a:r>
            <a:r>
              <a:rPr lang="en-US" noProof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devices not self-powered</a:t>
            </a:r>
            <a:r>
              <a:rPr lang="en-US" baseline="0" noProof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plugged in a power network</a:t>
            </a:r>
            <a:r>
              <a:rPr lang="en-US" noProof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noProof="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baseline="0" noProof="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IoT</a:t>
            </a:r>
            <a:r>
              <a:rPr lang="en-US" sz="1200" b="1" i="0" kern="1200" baseline="0" noProof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big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noProof="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IoT</a:t>
            </a:r>
            <a:r>
              <a:rPr lang="en-US" sz="1200" b="0" i="0" kern="1200" baseline="0" noProof="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generates a massive amount of raw data and users are more and more mobile. The challenge is to be able to deliver relevant information from raw data.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114FF-FCCF-4EFD-A16D-7AF369D2AD37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768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692696"/>
            <a:ext cx="12025336" cy="2374926"/>
          </a:xfrm>
          <a:prstGeom prst="parallelogram">
            <a:avLst>
              <a:gd name="adj" fmla="val 19348"/>
            </a:avLst>
          </a:prstGeom>
        </p:spPr>
      </p:pic>
      <p:sp>
        <p:nvSpPr>
          <p:cNvPr id="8" name="Parallélogramme 7"/>
          <p:cNvSpPr/>
          <p:nvPr userDrawn="1"/>
        </p:nvSpPr>
        <p:spPr>
          <a:xfrm>
            <a:off x="-1608856" y="1823139"/>
            <a:ext cx="3240360" cy="432048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i="0" noProof="0" dirty="0">
              <a:latin typeface="Gotham Light" pitchFamily="50" charset="0"/>
            </a:endParaRPr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1703539" y="3470650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4800" b="0" i="0" kern="1200" dirty="0">
                <a:solidFill>
                  <a:srgbClr val="CC2412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</a:t>
            </a:r>
          </a:p>
        </p:txBody>
      </p:sp>
      <p:sp>
        <p:nvSpPr>
          <p:cNvPr id="17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1703514" y="4215102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24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Sub title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1703513" y="4806028"/>
            <a:ext cx="7756875" cy="371129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2000" b="0" i="0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Event name – Event date – Event location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1703512" y="5373215"/>
            <a:ext cx="7756875" cy="648073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1800" b="0" i="0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Last name First name – Company name – Position</a:t>
            </a:r>
          </a:p>
        </p:txBody>
      </p:sp>
    </p:spTree>
    <p:extLst>
      <p:ext uri="{BB962C8B-B14F-4D97-AF65-F5344CB8AC3E}">
        <p14:creationId xmlns:p14="http://schemas.microsoft.com/office/powerpoint/2010/main" val="2557155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 userDrawn="1"/>
        </p:nvSpPr>
        <p:spPr>
          <a:xfrm>
            <a:off x="-816768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arallélogramme 4"/>
          <p:cNvSpPr/>
          <p:nvPr userDrawn="1"/>
        </p:nvSpPr>
        <p:spPr>
          <a:xfrm>
            <a:off x="10992544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4014763"/>
            <a:ext cx="975445" cy="51820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0" y="5085184"/>
            <a:ext cx="784928" cy="548688"/>
          </a:xfrm>
          <a:prstGeom prst="rect">
            <a:avLst/>
          </a:prstGeom>
        </p:spPr>
      </p:pic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1919536" y="1340768"/>
            <a:ext cx="8217561" cy="2337503"/>
          </a:xfrm>
          <a:prstGeom prst="rect">
            <a:avLst/>
          </a:prstGeom>
        </p:spPr>
        <p:txBody>
          <a:bodyPr/>
          <a:lstStyle>
            <a:lvl1pPr algn="l">
              <a:defRPr lang="fr-FR" sz="4800" i="0" kern="120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2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1231962" y="412522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4400" i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62454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2"/>
          <p:cNvSpPr>
            <a:spLocks noGrp="1"/>
          </p:cNvSpPr>
          <p:nvPr>
            <p:ph type="pic" idx="1" hasCustomPrompt="1"/>
          </p:nvPr>
        </p:nvSpPr>
        <p:spPr>
          <a:xfrm>
            <a:off x="-976429" y="-76807"/>
            <a:ext cx="4416782" cy="3770100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5705" h="3647361">
                <a:moveTo>
                  <a:pt x="607775" y="0"/>
                </a:moveTo>
                <a:lnTo>
                  <a:pt x="2935705" y="21363"/>
                </a:lnTo>
                <a:lnTo>
                  <a:pt x="2335860" y="3647361"/>
                </a:lnTo>
                <a:lnTo>
                  <a:pt x="0" y="3647361"/>
                </a:lnTo>
                <a:lnTo>
                  <a:pt x="607775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" name="Parallélogramme 4"/>
          <p:cNvSpPr/>
          <p:nvPr userDrawn="1"/>
        </p:nvSpPr>
        <p:spPr>
          <a:xfrm>
            <a:off x="10992544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DD2515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4014763"/>
            <a:ext cx="975445" cy="51820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0" y="5085184"/>
            <a:ext cx="784928" cy="548688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232321" y="2245373"/>
            <a:ext cx="7552191" cy="822597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4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1231962" y="412522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4400" i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0" y="2245372"/>
            <a:ext cx="2495601" cy="822597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4800" b="0" i="0" kern="1200" dirty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Title04</a:t>
            </a:r>
          </a:p>
        </p:txBody>
      </p:sp>
    </p:spTree>
    <p:extLst>
      <p:ext uri="{BB962C8B-B14F-4D97-AF65-F5344CB8AC3E}">
        <p14:creationId xmlns:p14="http://schemas.microsoft.com/office/powerpoint/2010/main" val="3832180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7" name="Parallélogramme 16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e 17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9" name="Parallélogramme 18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Parallélogramme 19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2" name="Parallélogramme 21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noProof="0" dirty="0"/>
              <a:t>Chapter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25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27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</a:lstStyle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73079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5" name="Parallélogramme 14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6" name="Groupe 15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7" name="Parallélogramme 16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Parallélogramme 17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4" name="Parallélogramme 3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noProof="0" dirty="0"/>
              <a:t>Chapter</a:t>
            </a:r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Subtitle</a:t>
            </a:r>
          </a:p>
          <a:p>
            <a:pPr lvl="0"/>
            <a:endParaRPr lang="en-US" noProof="0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</a:lstStyle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Subtitle</a:t>
            </a:r>
          </a:p>
        </p:txBody>
      </p:sp>
      <p:sp>
        <p:nvSpPr>
          <p:cNvPr id="13" name="Espace réservé pour une image  2"/>
          <p:cNvSpPr>
            <a:spLocks noGrp="1"/>
          </p:cNvSpPr>
          <p:nvPr>
            <p:ph type="pic" idx="13" hasCustomPrompt="1"/>
          </p:nvPr>
        </p:nvSpPr>
        <p:spPr>
          <a:xfrm>
            <a:off x="8353844" y="1693893"/>
            <a:ext cx="3502796" cy="3679323"/>
          </a:xfrm>
          <a:custGeom>
            <a:avLst/>
            <a:gdLst>
              <a:gd name="connsiteX0" fmla="*/ 0 w 3924436"/>
              <a:gd name="connsiteY0" fmla="*/ 0 h 3679323"/>
              <a:gd name="connsiteX1" fmla="*/ 3924436 w 3924436"/>
              <a:gd name="connsiteY1" fmla="*/ 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5867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1803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07876 w 3924436"/>
              <a:gd name="connsiteY1" fmla="*/ 2032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2819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1803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10160 h 3689483"/>
              <a:gd name="connsiteX1" fmla="*/ 3518036 w 3924436"/>
              <a:gd name="connsiteY1" fmla="*/ 0 h 3689483"/>
              <a:gd name="connsiteX2" fmla="*/ 3924436 w 3924436"/>
              <a:gd name="connsiteY2" fmla="*/ 3689483 h 3689483"/>
              <a:gd name="connsiteX3" fmla="*/ 0 w 3924436"/>
              <a:gd name="connsiteY3" fmla="*/ 3689483 h 3689483"/>
              <a:gd name="connsiteX4" fmla="*/ 0 w 3924436"/>
              <a:gd name="connsiteY4" fmla="*/ 10160 h 3689483"/>
              <a:gd name="connsiteX0" fmla="*/ 0 w 3924436"/>
              <a:gd name="connsiteY0" fmla="*/ 0 h 3679323"/>
              <a:gd name="connsiteX1" fmla="*/ 350787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10160 h 3689483"/>
              <a:gd name="connsiteX1" fmla="*/ 3487556 w 3924436"/>
              <a:gd name="connsiteY1" fmla="*/ 0 h 3689483"/>
              <a:gd name="connsiteX2" fmla="*/ 3924436 w 3924436"/>
              <a:gd name="connsiteY2" fmla="*/ 3689483 h 3689483"/>
              <a:gd name="connsiteX3" fmla="*/ 0 w 3924436"/>
              <a:gd name="connsiteY3" fmla="*/ 3689483 h 3689483"/>
              <a:gd name="connsiteX4" fmla="*/ 0 w 3924436"/>
              <a:gd name="connsiteY4" fmla="*/ 10160 h 368948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38356 w 3924436"/>
              <a:gd name="connsiteY1" fmla="*/ 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538356"/>
              <a:gd name="connsiteY0" fmla="*/ 0 h 3679323"/>
              <a:gd name="connsiteX1" fmla="*/ 3538356 w 3538356"/>
              <a:gd name="connsiteY1" fmla="*/ 0 h 3679323"/>
              <a:gd name="connsiteX2" fmla="*/ 2491876 w 3538356"/>
              <a:gd name="connsiteY2" fmla="*/ 3679323 h 3679323"/>
              <a:gd name="connsiteX3" fmla="*/ 0 w 3538356"/>
              <a:gd name="connsiteY3" fmla="*/ 3679323 h 3679323"/>
              <a:gd name="connsiteX4" fmla="*/ 0 w 3538356"/>
              <a:gd name="connsiteY4" fmla="*/ 0 h 3679323"/>
              <a:gd name="connsiteX0" fmla="*/ 0 w 3502796"/>
              <a:gd name="connsiteY0" fmla="*/ 0 h 3679323"/>
              <a:gd name="connsiteX1" fmla="*/ 3502796 w 3502796"/>
              <a:gd name="connsiteY1" fmla="*/ 5080 h 3679323"/>
              <a:gd name="connsiteX2" fmla="*/ 2491876 w 3502796"/>
              <a:gd name="connsiteY2" fmla="*/ 3679323 h 3679323"/>
              <a:gd name="connsiteX3" fmla="*/ 0 w 3502796"/>
              <a:gd name="connsiteY3" fmla="*/ 3679323 h 3679323"/>
              <a:gd name="connsiteX4" fmla="*/ 0 w 3502796"/>
              <a:gd name="connsiteY4" fmla="*/ 0 h 367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2796" h="3679323">
                <a:moveTo>
                  <a:pt x="0" y="0"/>
                </a:moveTo>
                <a:lnTo>
                  <a:pt x="3502796" y="5080"/>
                </a:lnTo>
                <a:lnTo>
                  <a:pt x="2491876" y="3679323"/>
                </a:lnTo>
                <a:lnTo>
                  <a:pt x="0" y="3679323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826896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7" name="Parallélogramme 16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e 17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9" name="Parallélogramme 18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Parallélogramme 19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2" name="Parallélogramme 21"/>
          <p:cNvSpPr/>
          <p:nvPr userDrawn="1"/>
        </p:nvSpPr>
        <p:spPr>
          <a:xfrm>
            <a:off x="-384720" y="-27383"/>
            <a:ext cx="2592288" cy="747383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313730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7" name="Parallélogramme 16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grpSp>
          <p:nvGrpSpPr>
            <p:cNvPr id="18" name="Groupe 17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9" name="Parallélogramme 18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  <p:sp>
            <p:nvSpPr>
              <p:cNvPr id="20" name="Parallélogramme 19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</p:grpSp>
      </p:grpSp>
      <p:sp>
        <p:nvSpPr>
          <p:cNvPr id="22" name="Parallélogramme 21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3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noProof="0" dirty="0"/>
              <a:t>Chapitre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 dirty="0"/>
              <a:t>Titre</a:t>
            </a:r>
          </a:p>
        </p:txBody>
      </p:sp>
      <p:sp>
        <p:nvSpPr>
          <p:cNvPr id="25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fr-FR" noProof="0" dirty="0"/>
              <a:t>Titre</a:t>
            </a:r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 dirty="0"/>
              <a:t>Sous-titre</a:t>
            </a:r>
          </a:p>
        </p:txBody>
      </p:sp>
      <p:sp>
        <p:nvSpPr>
          <p:cNvPr id="27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fr-FR" noProof="0" dirty="0"/>
              <a:t>Sous-titre</a:t>
            </a:r>
          </a:p>
          <a:p>
            <a:pPr lvl="1"/>
            <a:r>
              <a:rPr lang="fr-FR" noProof="0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1653277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B04EB-FC00-44BD-9FCB-63F5CF6F8BAD}" type="datetimeFigureOut">
              <a:rPr lang="en-GB" smtClean="0"/>
              <a:t>19/11/2020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BF952-FA0B-40BF-9E14-C2838BA036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608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élogramme 7"/>
          <p:cNvSpPr/>
          <p:nvPr userDrawn="1"/>
        </p:nvSpPr>
        <p:spPr>
          <a:xfrm>
            <a:off x="6960097" y="2912264"/>
            <a:ext cx="4536504" cy="1164808"/>
          </a:xfrm>
          <a:prstGeom prst="parallelogram">
            <a:avLst>
              <a:gd name="adj" fmla="val 2409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noProof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Stay connected</a:t>
            </a:r>
            <a:r>
              <a:rPr lang="en-US" sz="3200" baseline="0" noProof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noProof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4" name="Parallélogramme 3"/>
          <p:cNvSpPr/>
          <p:nvPr userDrawn="1"/>
        </p:nvSpPr>
        <p:spPr>
          <a:xfrm>
            <a:off x="-1248816" y="1196752"/>
            <a:ext cx="11377264" cy="1988668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0" noProof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 you for your attention</a:t>
            </a:r>
          </a:p>
        </p:txBody>
      </p:sp>
      <p:sp>
        <p:nvSpPr>
          <p:cNvPr id="9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551384" y="4554136"/>
            <a:ext cx="6048672" cy="5760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r-FR" sz="24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Last Name First name</a:t>
            </a:r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15" hasCustomPrompt="1"/>
          </p:nvPr>
        </p:nvSpPr>
        <p:spPr>
          <a:xfrm>
            <a:off x="561379" y="5157756"/>
            <a:ext cx="6038678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4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Company name</a:t>
            </a:r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6" hasCustomPrompt="1"/>
          </p:nvPr>
        </p:nvSpPr>
        <p:spPr>
          <a:xfrm>
            <a:off x="561379" y="5746996"/>
            <a:ext cx="6038678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4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551384" y="6349936"/>
            <a:ext cx="6038678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4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Phone</a:t>
            </a:r>
          </a:p>
        </p:txBody>
      </p:sp>
      <p:sp>
        <p:nvSpPr>
          <p:cNvPr id="10" name="Espace réservé pour une image  2"/>
          <p:cNvSpPr>
            <a:spLocks noGrp="1"/>
          </p:cNvSpPr>
          <p:nvPr>
            <p:ph type="pic" idx="1" hasCustomPrompt="1"/>
          </p:nvPr>
        </p:nvSpPr>
        <p:spPr>
          <a:xfrm>
            <a:off x="7032104" y="4978640"/>
            <a:ext cx="1600201" cy="1344420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5705" h="3647361">
                <a:moveTo>
                  <a:pt x="607775" y="0"/>
                </a:moveTo>
                <a:lnTo>
                  <a:pt x="2935705" y="21363"/>
                </a:lnTo>
                <a:lnTo>
                  <a:pt x="2335860" y="3647361"/>
                </a:lnTo>
                <a:lnTo>
                  <a:pt x="0" y="3647361"/>
                </a:lnTo>
                <a:lnTo>
                  <a:pt x="607775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42309632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692696"/>
            <a:ext cx="12025336" cy="2374926"/>
          </a:xfrm>
          <a:prstGeom prst="parallelogram">
            <a:avLst>
              <a:gd name="adj" fmla="val 19348"/>
            </a:avLst>
          </a:prstGeom>
        </p:spPr>
      </p:pic>
      <p:sp>
        <p:nvSpPr>
          <p:cNvPr id="8" name="Parallélogramme 7"/>
          <p:cNvSpPr/>
          <p:nvPr userDrawn="1"/>
        </p:nvSpPr>
        <p:spPr>
          <a:xfrm>
            <a:off x="-1608856" y="1823139"/>
            <a:ext cx="3240360" cy="432048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i="0" noProof="0" dirty="0">
              <a:latin typeface="Gotham Light" pitchFamily="50" charset="0"/>
            </a:endParaRPr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1703539" y="3470650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4800" b="0" i="0" kern="1200" dirty="0">
                <a:solidFill>
                  <a:srgbClr val="CC2412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</a:t>
            </a:r>
          </a:p>
        </p:txBody>
      </p:sp>
      <p:sp>
        <p:nvSpPr>
          <p:cNvPr id="17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1703514" y="4215102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24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Sub title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1703513" y="4806028"/>
            <a:ext cx="7756875" cy="371129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2000" b="0" i="0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Event name – Event date – Event location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1703512" y="5373215"/>
            <a:ext cx="7756875" cy="648073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1800" b="0" i="0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Last name First name – Company name – Position</a:t>
            </a:r>
          </a:p>
        </p:txBody>
      </p:sp>
    </p:spTree>
    <p:extLst>
      <p:ext uri="{BB962C8B-B14F-4D97-AF65-F5344CB8AC3E}">
        <p14:creationId xmlns:p14="http://schemas.microsoft.com/office/powerpoint/2010/main" val="3802454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9"/>
          <p:cNvSpPr/>
          <p:nvPr userDrawn="1"/>
        </p:nvSpPr>
        <p:spPr>
          <a:xfrm>
            <a:off x="-816768" y="1196752"/>
            <a:ext cx="2572299" cy="360040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arallélogramme 11"/>
          <p:cNvSpPr/>
          <p:nvPr userDrawn="1"/>
        </p:nvSpPr>
        <p:spPr>
          <a:xfrm>
            <a:off x="11156549" y="1196752"/>
            <a:ext cx="2572299" cy="3600400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>
          <a:xfrm>
            <a:off x="2279576" y="1196752"/>
            <a:ext cx="6696744" cy="866125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rgbClr val="CC2412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36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2279576" y="227687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01.</a:t>
            </a:r>
          </a:p>
        </p:txBody>
      </p:sp>
      <p:sp>
        <p:nvSpPr>
          <p:cNvPr id="38" name="Espace réservé du texte 2"/>
          <p:cNvSpPr>
            <a:spLocks noGrp="1"/>
          </p:cNvSpPr>
          <p:nvPr>
            <p:ph type="body" idx="12" hasCustomPrompt="1"/>
          </p:nvPr>
        </p:nvSpPr>
        <p:spPr>
          <a:xfrm>
            <a:off x="2279576" y="288423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02.</a:t>
            </a:r>
          </a:p>
        </p:txBody>
      </p:sp>
      <p:sp>
        <p:nvSpPr>
          <p:cNvPr id="3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3019644" y="2872511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Title02</a:t>
            </a:r>
          </a:p>
        </p:txBody>
      </p:sp>
      <p:sp>
        <p:nvSpPr>
          <p:cNvPr id="4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2284696" y="345468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03.</a:t>
            </a:r>
          </a:p>
        </p:txBody>
      </p:sp>
      <p:sp>
        <p:nvSpPr>
          <p:cNvPr id="41" name="Espace réservé du texte 2"/>
          <p:cNvSpPr>
            <a:spLocks noGrp="1"/>
          </p:cNvSpPr>
          <p:nvPr>
            <p:ph type="body" idx="15" hasCustomPrompt="1"/>
          </p:nvPr>
        </p:nvSpPr>
        <p:spPr>
          <a:xfrm>
            <a:off x="3024764" y="3466121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Title03</a:t>
            </a:r>
          </a:p>
        </p:txBody>
      </p:sp>
      <p:sp>
        <p:nvSpPr>
          <p:cNvPr id="42" name="Espace réservé du texte 2"/>
          <p:cNvSpPr>
            <a:spLocks noGrp="1"/>
          </p:cNvSpPr>
          <p:nvPr>
            <p:ph type="body" idx="16" hasCustomPrompt="1"/>
          </p:nvPr>
        </p:nvSpPr>
        <p:spPr>
          <a:xfrm>
            <a:off x="2279576" y="4044168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04.</a:t>
            </a:r>
          </a:p>
        </p:txBody>
      </p:sp>
      <p:sp>
        <p:nvSpPr>
          <p:cNvPr id="43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3019644" y="4056428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Title04</a:t>
            </a:r>
          </a:p>
        </p:txBody>
      </p:sp>
      <p:sp>
        <p:nvSpPr>
          <p:cNvPr id="44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3019644" y="2276872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Title01</a:t>
            </a:r>
          </a:p>
        </p:txBody>
      </p:sp>
    </p:spTree>
    <p:extLst>
      <p:ext uri="{BB962C8B-B14F-4D97-AF65-F5344CB8AC3E}">
        <p14:creationId xmlns:p14="http://schemas.microsoft.com/office/powerpoint/2010/main" val="3484156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/answ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élogramme 7"/>
          <p:cNvSpPr/>
          <p:nvPr userDrawn="1"/>
        </p:nvSpPr>
        <p:spPr>
          <a:xfrm>
            <a:off x="6960097" y="2912264"/>
            <a:ext cx="4536504" cy="1164808"/>
          </a:xfrm>
          <a:prstGeom prst="parallelogram">
            <a:avLst>
              <a:gd name="adj" fmla="val 24095"/>
            </a:avLst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talk!</a:t>
            </a:r>
          </a:p>
        </p:txBody>
      </p:sp>
      <p:sp>
        <p:nvSpPr>
          <p:cNvPr id="4" name="Parallélogramme 3"/>
          <p:cNvSpPr/>
          <p:nvPr userDrawn="1"/>
        </p:nvSpPr>
        <p:spPr>
          <a:xfrm>
            <a:off x="-1248816" y="1196752"/>
            <a:ext cx="11377264" cy="1988668"/>
          </a:xfrm>
          <a:prstGeom prst="parallelogram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0" noProof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Questions/Answers</a:t>
            </a:r>
            <a:endParaRPr lang="en-US" sz="4800" i="0" noProof="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3717032"/>
            <a:ext cx="3620005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71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rallélogramme 46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8791840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Parallélogramme 45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5357038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Parallélogramme 43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1945174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Parallélogramme 44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9079872" y="2212751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arallélogramme 9"/>
          <p:cNvSpPr/>
          <p:nvPr userDrawn="1"/>
        </p:nvSpPr>
        <p:spPr>
          <a:xfrm>
            <a:off x="-1536848" y="641421"/>
            <a:ext cx="2572299" cy="3059382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>
          <a:xfrm>
            <a:off x="1271464" y="641421"/>
            <a:ext cx="6696744" cy="866125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rgbClr val="C00000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22" name="Rectangle 30">
            <a:hlinkClick r:id="rId2" action="ppaction://hlinksldjump"/>
          </p:cNvPr>
          <p:cNvSpPr>
            <a:spLocks noChangeAspect="1"/>
          </p:cNvSpPr>
          <p:nvPr/>
        </p:nvSpPr>
        <p:spPr>
          <a:xfrm>
            <a:off x="2293320" y="2213127"/>
            <a:ext cx="2056688" cy="1560859"/>
          </a:xfrm>
          <a:prstGeom prst="parallelogram">
            <a:avLst>
              <a:gd name="adj" fmla="val 15801"/>
            </a:avLst>
          </a:prstGeom>
          <a:solidFill>
            <a:srgbClr val="0054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37">
            <a:hlinkClick r:id="" action="ppaction://noaction"/>
          </p:cNvPr>
          <p:cNvSpPr>
            <a:spLocks noChangeAspect="1"/>
          </p:cNvSpPr>
          <p:nvPr/>
        </p:nvSpPr>
        <p:spPr>
          <a:xfrm>
            <a:off x="5695496" y="2212750"/>
            <a:ext cx="2056688" cy="1561612"/>
          </a:xfrm>
          <a:prstGeom prst="parallelogram">
            <a:avLst>
              <a:gd name="adj" fmla="val 1527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2410046" y="2621316"/>
            <a:ext cx="1765297" cy="744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2400" b="1" i="0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Content 1</a:t>
            </a:r>
          </a:p>
        </p:txBody>
      </p:sp>
      <p:sp>
        <p:nvSpPr>
          <p:cNvPr id="21" name="Parallélogramme 20"/>
          <p:cNvSpPr/>
          <p:nvPr userDrawn="1"/>
        </p:nvSpPr>
        <p:spPr>
          <a:xfrm>
            <a:off x="11104530" y="641421"/>
            <a:ext cx="2572299" cy="3059382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2293320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Content 4</a:t>
            </a:r>
          </a:p>
        </p:txBody>
      </p:sp>
      <p:sp>
        <p:nvSpPr>
          <p:cNvPr id="31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5508850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Content 5</a:t>
            </a:r>
          </a:p>
        </p:txBody>
      </p:sp>
      <p:sp>
        <p:nvSpPr>
          <p:cNvPr id="32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8903435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Content 6</a:t>
            </a:r>
          </a:p>
        </p:txBody>
      </p:sp>
      <p:sp>
        <p:nvSpPr>
          <p:cNvPr id="33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5770767" y="2644555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Content 2</a:t>
            </a:r>
          </a:p>
        </p:txBody>
      </p:sp>
      <p:sp>
        <p:nvSpPr>
          <p:cNvPr id="39" name="Espace réservé du texte 2"/>
          <p:cNvSpPr>
            <a:spLocks noGrp="1"/>
          </p:cNvSpPr>
          <p:nvPr>
            <p:ph type="body" idx="22" hasCustomPrompt="1"/>
          </p:nvPr>
        </p:nvSpPr>
        <p:spPr>
          <a:xfrm>
            <a:off x="9219665" y="2644555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Content 3</a:t>
            </a:r>
          </a:p>
        </p:txBody>
      </p:sp>
      <p:sp>
        <p:nvSpPr>
          <p:cNvPr id="48" name="Espace réservé pour une image  2"/>
          <p:cNvSpPr>
            <a:spLocks noGrp="1"/>
          </p:cNvSpPr>
          <p:nvPr>
            <p:ph type="pic" idx="23" hasCustomPrompt="1"/>
          </p:nvPr>
        </p:nvSpPr>
        <p:spPr>
          <a:xfrm>
            <a:off x="4089935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5" name="Espace réservé pour une image  2"/>
          <p:cNvSpPr>
            <a:spLocks noGrp="1"/>
          </p:cNvSpPr>
          <p:nvPr>
            <p:ph type="pic" idx="24" hasCustomPrompt="1"/>
          </p:nvPr>
        </p:nvSpPr>
        <p:spPr>
          <a:xfrm>
            <a:off x="7478377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6" name="Espace réservé pour une image  2"/>
          <p:cNvSpPr>
            <a:spLocks noGrp="1"/>
          </p:cNvSpPr>
          <p:nvPr>
            <p:ph type="pic" idx="25" hasCustomPrompt="1"/>
          </p:nvPr>
        </p:nvSpPr>
        <p:spPr>
          <a:xfrm>
            <a:off x="695400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7" name="Espace réservé pour une image  2"/>
          <p:cNvSpPr>
            <a:spLocks noGrp="1"/>
          </p:cNvSpPr>
          <p:nvPr>
            <p:ph type="pic" idx="26" hasCustomPrompt="1"/>
          </p:nvPr>
        </p:nvSpPr>
        <p:spPr>
          <a:xfrm>
            <a:off x="349584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8" name="Espace réservé pour une image  2"/>
          <p:cNvSpPr>
            <a:spLocks noGrp="1"/>
          </p:cNvSpPr>
          <p:nvPr>
            <p:ph type="pic" idx="27" hasCustomPrompt="1"/>
          </p:nvPr>
        </p:nvSpPr>
        <p:spPr>
          <a:xfrm>
            <a:off x="3738927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9" name="Espace réservé pour une image  2"/>
          <p:cNvSpPr>
            <a:spLocks noGrp="1"/>
          </p:cNvSpPr>
          <p:nvPr>
            <p:ph type="pic" idx="28" hasCustomPrompt="1"/>
          </p:nvPr>
        </p:nvSpPr>
        <p:spPr>
          <a:xfrm>
            <a:off x="7180904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38489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 userDrawn="1"/>
        </p:nvSpPr>
        <p:spPr>
          <a:xfrm>
            <a:off x="-816768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arallélogramme 4"/>
          <p:cNvSpPr/>
          <p:nvPr userDrawn="1"/>
        </p:nvSpPr>
        <p:spPr>
          <a:xfrm>
            <a:off x="10992544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4014763"/>
            <a:ext cx="975445" cy="51820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0" y="5085184"/>
            <a:ext cx="784928" cy="548688"/>
          </a:xfrm>
          <a:prstGeom prst="rect">
            <a:avLst/>
          </a:prstGeom>
        </p:spPr>
      </p:pic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1919536" y="1340768"/>
            <a:ext cx="8217561" cy="2337503"/>
          </a:xfrm>
          <a:prstGeom prst="rect">
            <a:avLst/>
          </a:prstGeom>
        </p:spPr>
        <p:txBody>
          <a:bodyPr/>
          <a:lstStyle>
            <a:lvl1pPr algn="l">
              <a:defRPr lang="fr-FR" sz="4800" i="0" kern="120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2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1231962" y="412522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4400" i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53526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2"/>
          <p:cNvSpPr>
            <a:spLocks noGrp="1"/>
          </p:cNvSpPr>
          <p:nvPr>
            <p:ph type="pic" idx="1" hasCustomPrompt="1"/>
          </p:nvPr>
        </p:nvSpPr>
        <p:spPr>
          <a:xfrm>
            <a:off x="-976429" y="-76807"/>
            <a:ext cx="4416782" cy="3770100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5705" h="3647361">
                <a:moveTo>
                  <a:pt x="607775" y="0"/>
                </a:moveTo>
                <a:lnTo>
                  <a:pt x="2935705" y="21363"/>
                </a:lnTo>
                <a:lnTo>
                  <a:pt x="2335860" y="3647361"/>
                </a:lnTo>
                <a:lnTo>
                  <a:pt x="0" y="3647361"/>
                </a:lnTo>
                <a:lnTo>
                  <a:pt x="607775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" name="Parallélogramme 4"/>
          <p:cNvSpPr/>
          <p:nvPr userDrawn="1"/>
        </p:nvSpPr>
        <p:spPr>
          <a:xfrm>
            <a:off x="10992544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DD2515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4014763"/>
            <a:ext cx="975445" cy="51820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0" y="5085184"/>
            <a:ext cx="784928" cy="548688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232321" y="2245373"/>
            <a:ext cx="7552191" cy="822597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4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1231962" y="412522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4400" i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0" y="2245372"/>
            <a:ext cx="2495601" cy="822597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4800" b="0" i="0" kern="1200" dirty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Title04</a:t>
            </a:r>
          </a:p>
        </p:txBody>
      </p:sp>
    </p:spTree>
    <p:extLst>
      <p:ext uri="{BB962C8B-B14F-4D97-AF65-F5344CB8AC3E}">
        <p14:creationId xmlns:p14="http://schemas.microsoft.com/office/powerpoint/2010/main" val="41318727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7" name="Parallélogramme 16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e 17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9" name="Parallélogramme 18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Parallélogramme 19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2" name="Parallélogramme 21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noProof="0" dirty="0"/>
              <a:t>Chapter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25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27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</a:lstStyle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028834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5" name="Parallélogramme 14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6" name="Groupe 15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7" name="Parallélogramme 16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Parallélogramme 17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4" name="Parallélogramme 3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noProof="0" dirty="0"/>
              <a:t>Chapter</a:t>
            </a:r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Subtitle</a:t>
            </a:r>
          </a:p>
          <a:p>
            <a:pPr lvl="0"/>
            <a:endParaRPr lang="en-US" noProof="0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</a:lstStyle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Subtitle</a:t>
            </a:r>
          </a:p>
        </p:txBody>
      </p:sp>
      <p:sp>
        <p:nvSpPr>
          <p:cNvPr id="13" name="Espace réservé pour une image  2"/>
          <p:cNvSpPr>
            <a:spLocks noGrp="1"/>
          </p:cNvSpPr>
          <p:nvPr>
            <p:ph type="pic" idx="13" hasCustomPrompt="1"/>
          </p:nvPr>
        </p:nvSpPr>
        <p:spPr>
          <a:xfrm>
            <a:off x="8353844" y="1693893"/>
            <a:ext cx="3502796" cy="3679323"/>
          </a:xfrm>
          <a:custGeom>
            <a:avLst/>
            <a:gdLst>
              <a:gd name="connsiteX0" fmla="*/ 0 w 3924436"/>
              <a:gd name="connsiteY0" fmla="*/ 0 h 3679323"/>
              <a:gd name="connsiteX1" fmla="*/ 3924436 w 3924436"/>
              <a:gd name="connsiteY1" fmla="*/ 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5867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1803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07876 w 3924436"/>
              <a:gd name="connsiteY1" fmla="*/ 2032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2819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1803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10160 h 3689483"/>
              <a:gd name="connsiteX1" fmla="*/ 3518036 w 3924436"/>
              <a:gd name="connsiteY1" fmla="*/ 0 h 3689483"/>
              <a:gd name="connsiteX2" fmla="*/ 3924436 w 3924436"/>
              <a:gd name="connsiteY2" fmla="*/ 3689483 h 3689483"/>
              <a:gd name="connsiteX3" fmla="*/ 0 w 3924436"/>
              <a:gd name="connsiteY3" fmla="*/ 3689483 h 3689483"/>
              <a:gd name="connsiteX4" fmla="*/ 0 w 3924436"/>
              <a:gd name="connsiteY4" fmla="*/ 10160 h 3689483"/>
              <a:gd name="connsiteX0" fmla="*/ 0 w 3924436"/>
              <a:gd name="connsiteY0" fmla="*/ 0 h 3679323"/>
              <a:gd name="connsiteX1" fmla="*/ 350787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10160 h 3689483"/>
              <a:gd name="connsiteX1" fmla="*/ 3487556 w 3924436"/>
              <a:gd name="connsiteY1" fmla="*/ 0 h 3689483"/>
              <a:gd name="connsiteX2" fmla="*/ 3924436 w 3924436"/>
              <a:gd name="connsiteY2" fmla="*/ 3689483 h 3689483"/>
              <a:gd name="connsiteX3" fmla="*/ 0 w 3924436"/>
              <a:gd name="connsiteY3" fmla="*/ 3689483 h 3689483"/>
              <a:gd name="connsiteX4" fmla="*/ 0 w 3924436"/>
              <a:gd name="connsiteY4" fmla="*/ 10160 h 368948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38356 w 3924436"/>
              <a:gd name="connsiteY1" fmla="*/ 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538356"/>
              <a:gd name="connsiteY0" fmla="*/ 0 h 3679323"/>
              <a:gd name="connsiteX1" fmla="*/ 3538356 w 3538356"/>
              <a:gd name="connsiteY1" fmla="*/ 0 h 3679323"/>
              <a:gd name="connsiteX2" fmla="*/ 2491876 w 3538356"/>
              <a:gd name="connsiteY2" fmla="*/ 3679323 h 3679323"/>
              <a:gd name="connsiteX3" fmla="*/ 0 w 3538356"/>
              <a:gd name="connsiteY3" fmla="*/ 3679323 h 3679323"/>
              <a:gd name="connsiteX4" fmla="*/ 0 w 3538356"/>
              <a:gd name="connsiteY4" fmla="*/ 0 h 3679323"/>
              <a:gd name="connsiteX0" fmla="*/ 0 w 3502796"/>
              <a:gd name="connsiteY0" fmla="*/ 0 h 3679323"/>
              <a:gd name="connsiteX1" fmla="*/ 3502796 w 3502796"/>
              <a:gd name="connsiteY1" fmla="*/ 5080 h 3679323"/>
              <a:gd name="connsiteX2" fmla="*/ 2491876 w 3502796"/>
              <a:gd name="connsiteY2" fmla="*/ 3679323 h 3679323"/>
              <a:gd name="connsiteX3" fmla="*/ 0 w 3502796"/>
              <a:gd name="connsiteY3" fmla="*/ 3679323 h 3679323"/>
              <a:gd name="connsiteX4" fmla="*/ 0 w 3502796"/>
              <a:gd name="connsiteY4" fmla="*/ 0 h 367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2796" h="3679323">
                <a:moveTo>
                  <a:pt x="0" y="0"/>
                </a:moveTo>
                <a:lnTo>
                  <a:pt x="3502796" y="5080"/>
                </a:lnTo>
                <a:lnTo>
                  <a:pt x="2491876" y="3679323"/>
                </a:lnTo>
                <a:lnTo>
                  <a:pt x="0" y="3679323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2375844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7" name="Parallélogramme 16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e 17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9" name="Parallélogramme 18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Parallélogramme 19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2" name="Parallélogramme 21"/>
          <p:cNvSpPr/>
          <p:nvPr userDrawn="1"/>
        </p:nvSpPr>
        <p:spPr>
          <a:xfrm>
            <a:off x="-384720" y="-27383"/>
            <a:ext cx="2592288" cy="747383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267883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92602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07602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1178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806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élogramme 7"/>
          <p:cNvSpPr/>
          <p:nvPr userDrawn="1"/>
        </p:nvSpPr>
        <p:spPr>
          <a:xfrm>
            <a:off x="6960097" y="2912264"/>
            <a:ext cx="4536504" cy="1164808"/>
          </a:xfrm>
          <a:prstGeom prst="parallelogram">
            <a:avLst>
              <a:gd name="adj" fmla="val 2409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noProof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Stay connected</a:t>
            </a:r>
            <a:r>
              <a:rPr lang="en-US" sz="3200" baseline="0" noProof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noProof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4" name="Parallélogramme 3"/>
          <p:cNvSpPr/>
          <p:nvPr userDrawn="1"/>
        </p:nvSpPr>
        <p:spPr>
          <a:xfrm>
            <a:off x="-1248816" y="1196752"/>
            <a:ext cx="11377264" cy="1988668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0" noProof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 you for your attention</a:t>
            </a:r>
          </a:p>
        </p:txBody>
      </p:sp>
      <p:sp>
        <p:nvSpPr>
          <p:cNvPr id="9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551384" y="4554136"/>
            <a:ext cx="6048672" cy="5760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r-FR" sz="24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Last Name First name</a:t>
            </a:r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15" hasCustomPrompt="1"/>
          </p:nvPr>
        </p:nvSpPr>
        <p:spPr>
          <a:xfrm>
            <a:off x="561379" y="5157756"/>
            <a:ext cx="6038678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4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Company name</a:t>
            </a:r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6" hasCustomPrompt="1"/>
          </p:nvPr>
        </p:nvSpPr>
        <p:spPr>
          <a:xfrm>
            <a:off x="561379" y="5746996"/>
            <a:ext cx="6038678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4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551384" y="6349936"/>
            <a:ext cx="6038678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4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Phone</a:t>
            </a:r>
          </a:p>
        </p:txBody>
      </p:sp>
      <p:sp>
        <p:nvSpPr>
          <p:cNvPr id="10" name="Espace réservé pour une image  2"/>
          <p:cNvSpPr>
            <a:spLocks noGrp="1"/>
          </p:cNvSpPr>
          <p:nvPr>
            <p:ph type="pic" idx="1" hasCustomPrompt="1"/>
          </p:nvPr>
        </p:nvSpPr>
        <p:spPr>
          <a:xfrm>
            <a:off x="7032104" y="4978640"/>
            <a:ext cx="1600201" cy="1344420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5705" h="3647361">
                <a:moveTo>
                  <a:pt x="607775" y="0"/>
                </a:moveTo>
                <a:lnTo>
                  <a:pt x="2935705" y="21363"/>
                </a:lnTo>
                <a:lnTo>
                  <a:pt x="2335860" y="3647361"/>
                </a:lnTo>
                <a:lnTo>
                  <a:pt x="0" y="3647361"/>
                </a:lnTo>
                <a:lnTo>
                  <a:pt x="607775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2625229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8441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1993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4037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589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8579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6238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49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1" y="1122364"/>
            <a:ext cx="6372201" cy="317073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algn="ctr">
              <a:defRPr sz="6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1" y="4437112"/>
            <a:ext cx="9144001" cy="82068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rgbClr val="E43027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Sub-title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896201" y="1122363"/>
            <a:ext cx="2771800" cy="3170732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761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ubjec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6120679" cy="5561348"/>
          </a:xfr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1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/>
              <a:t>First level</a:t>
            </a:r>
          </a:p>
          <a:p>
            <a:pPr lvl="1"/>
            <a:r>
              <a:rPr lang="fr-FR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4"/>
          </p:nvPr>
        </p:nvSpPr>
        <p:spPr>
          <a:xfrm>
            <a:off x="6383340" y="891988"/>
            <a:ext cx="5661025" cy="5561348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/>
              <a:t>Subject</a:t>
            </a:r>
          </a:p>
        </p:txBody>
      </p:sp>
      <p:sp>
        <p:nvSpPr>
          <p:cNvPr id="10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33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ubjec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6120679" cy="5561348"/>
          </a:xfr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1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/>
              <a:t>First level</a:t>
            </a:r>
          </a:p>
          <a:p>
            <a:pPr lvl="1"/>
            <a:r>
              <a:rPr lang="fr-FR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4"/>
          </p:nvPr>
        </p:nvSpPr>
        <p:spPr>
          <a:xfrm>
            <a:off x="6383340" y="891988"/>
            <a:ext cx="5661025" cy="5561348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/>
              <a:t>Subject</a:t>
            </a:r>
          </a:p>
        </p:txBody>
      </p:sp>
      <p:sp>
        <p:nvSpPr>
          <p:cNvPr id="10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0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princip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692696"/>
            <a:ext cx="12025336" cy="2374926"/>
          </a:xfrm>
          <a:prstGeom prst="parallelogram">
            <a:avLst>
              <a:gd name="adj" fmla="val 19348"/>
            </a:avLst>
          </a:prstGeom>
        </p:spPr>
      </p:pic>
      <p:sp>
        <p:nvSpPr>
          <p:cNvPr id="8" name="Parallélogramme 7"/>
          <p:cNvSpPr/>
          <p:nvPr userDrawn="1"/>
        </p:nvSpPr>
        <p:spPr>
          <a:xfrm>
            <a:off x="-1608856" y="1823139"/>
            <a:ext cx="3240360" cy="432048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800" i="0" noProof="0" dirty="0">
              <a:latin typeface="Gotham Light" pitchFamily="50" charset="0"/>
            </a:endParaRPr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1703539" y="3470650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4800" b="0" i="0" kern="1200" dirty="0">
                <a:solidFill>
                  <a:srgbClr val="CC2412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noProof="0" dirty="0"/>
              <a:t>Titre</a:t>
            </a:r>
          </a:p>
        </p:txBody>
      </p:sp>
      <p:sp>
        <p:nvSpPr>
          <p:cNvPr id="17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1703514" y="4215102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24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noProof="0" dirty="0"/>
              <a:t>Sous-titre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1703513" y="4806028"/>
            <a:ext cx="7756875" cy="371129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2000" b="0" i="0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noProof="0" dirty="0"/>
              <a:t>Evénement – Date – Lieu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1703512" y="5373215"/>
            <a:ext cx="7756875" cy="648073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1800" b="0" i="0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noProof="0" dirty="0"/>
              <a:t>Nom Prénom – Société – Poste</a:t>
            </a:r>
          </a:p>
        </p:txBody>
      </p:sp>
    </p:spTree>
    <p:extLst>
      <p:ext uri="{BB962C8B-B14F-4D97-AF65-F5344CB8AC3E}">
        <p14:creationId xmlns:p14="http://schemas.microsoft.com/office/powerpoint/2010/main" val="10604045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4" name="Titre 4"/>
          <p:cNvSpPr txBox="1">
            <a:spLocks/>
          </p:cNvSpPr>
          <p:nvPr userDrawn="1"/>
        </p:nvSpPr>
        <p:spPr>
          <a:xfrm>
            <a:off x="1524001" y="1122364"/>
            <a:ext cx="6372201" cy="3170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/>
            </a:r>
            <a:br>
              <a:rPr lang="en-US"/>
            </a:br>
            <a:endParaRPr lang="en-US" dirty="0"/>
          </a:p>
        </p:txBody>
      </p:sp>
      <p:sp>
        <p:nvSpPr>
          <p:cNvPr id="5" name="Sous-titre 5"/>
          <p:cNvSpPr>
            <a:spLocks noGrp="1"/>
          </p:cNvSpPr>
          <p:nvPr>
            <p:ph type="subTitle" idx="1"/>
          </p:nvPr>
        </p:nvSpPr>
        <p:spPr>
          <a:xfrm>
            <a:off x="1524001" y="4437112"/>
            <a:ext cx="9144001" cy="82068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ZoneTexte 5"/>
          <p:cNvSpPr txBox="1"/>
          <p:nvPr userDrawn="1"/>
        </p:nvSpPr>
        <p:spPr>
          <a:xfrm>
            <a:off x="8400256" y="1122364"/>
            <a:ext cx="1944216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1">
                    <a:lumMod val="65000"/>
                  </a:schemeClr>
                </a:solidFill>
              </a:rPr>
              <a:t>11.1</a:t>
            </a:r>
          </a:p>
        </p:txBody>
      </p:sp>
      <p:sp>
        <p:nvSpPr>
          <p:cNvPr id="7" name="ZoneTexte 6"/>
          <p:cNvSpPr txBox="1"/>
          <p:nvPr userDrawn="1"/>
        </p:nvSpPr>
        <p:spPr>
          <a:xfrm>
            <a:off x="7896201" y="2200311"/>
            <a:ext cx="2771801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6000" dirty="0"/>
              <a:t>11.2</a:t>
            </a:r>
          </a:p>
        </p:txBody>
      </p:sp>
      <p:sp>
        <p:nvSpPr>
          <p:cNvPr id="8" name="ZoneTexte 7"/>
          <p:cNvSpPr txBox="1"/>
          <p:nvPr userDrawn="1"/>
        </p:nvSpPr>
        <p:spPr>
          <a:xfrm>
            <a:off x="8400256" y="3278258"/>
            <a:ext cx="1944216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solidFill>
                  <a:schemeClr val="bg1">
                    <a:lumMod val="65000"/>
                  </a:schemeClr>
                </a:solidFill>
              </a:rPr>
              <a:t>12</a:t>
            </a:r>
          </a:p>
        </p:txBody>
      </p:sp>
      <p:sp>
        <p:nvSpPr>
          <p:cNvPr id="10" name="Titre 1"/>
          <p:cNvSpPr txBox="1">
            <a:spLocks/>
          </p:cNvSpPr>
          <p:nvPr userDrawn="1"/>
        </p:nvSpPr>
        <p:spPr>
          <a:xfrm>
            <a:off x="1524001" y="1122364"/>
            <a:ext cx="6372201" cy="31707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Title</a:t>
            </a:r>
          </a:p>
        </p:txBody>
      </p:sp>
      <p:sp>
        <p:nvSpPr>
          <p:cNvPr id="11" name="Sous-titre 2"/>
          <p:cNvSpPr txBox="1">
            <a:spLocks/>
          </p:cNvSpPr>
          <p:nvPr userDrawn="1"/>
        </p:nvSpPr>
        <p:spPr>
          <a:xfrm>
            <a:off x="1524001" y="4437112"/>
            <a:ext cx="9144001" cy="820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rgbClr val="E43027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Sub-title</a:t>
            </a:r>
            <a:endParaRPr lang="en-US" dirty="0"/>
          </a:p>
        </p:txBody>
      </p:sp>
      <p:sp>
        <p:nvSpPr>
          <p:cNvPr id="12" name="Espace réservé de la date 3"/>
          <p:cNvSpPr txBox="1">
            <a:spLocks/>
          </p:cNvSpPr>
          <p:nvPr userDrawn="1"/>
        </p:nvSpPr>
        <p:spPr>
          <a:xfrm>
            <a:off x="0" y="6452037"/>
            <a:ext cx="1631503" cy="1414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AE4C3A-8F18-4BA3-A02A-2DDEF27CEAF6}" type="datetimeFigureOut">
              <a:rPr lang="en-US" smtClean="0"/>
              <a:pPr/>
              <a:t>11/19/2020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912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ubjec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6120679" cy="5561348"/>
          </a:xfr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1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/>
              <a:t>First level</a:t>
            </a:r>
          </a:p>
          <a:p>
            <a:pPr lvl="1"/>
            <a:r>
              <a:rPr lang="fr-FR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4"/>
          </p:nvPr>
        </p:nvSpPr>
        <p:spPr>
          <a:xfrm>
            <a:off x="6383340" y="891988"/>
            <a:ext cx="5661025" cy="5561348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Subject</a:t>
            </a:r>
          </a:p>
        </p:txBody>
      </p:sp>
      <p:sp>
        <p:nvSpPr>
          <p:cNvPr id="10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332656"/>
            <a:ext cx="1684697" cy="6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5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ubject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Subject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11911492" cy="5561348"/>
          </a:xfrm>
        </p:spPr>
        <p:txBody>
          <a:bodyPr>
            <a:normAutofit/>
          </a:bodyPr>
          <a:lstStyle>
            <a:lvl1pPr marL="1714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3200">
                <a:solidFill>
                  <a:schemeClr val="bg1">
                    <a:lumMod val="65000"/>
                  </a:schemeClr>
                </a:solidFill>
              </a:defRPr>
            </a:lvl1pPr>
            <a:lvl2pPr marL="5143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2800">
                <a:solidFill>
                  <a:schemeClr val="bg1">
                    <a:lumMod val="65000"/>
                  </a:schemeClr>
                </a:solidFill>
              </a:defRPr>
            </a:lvl2pPr>
            <a:lvl3pPr marL="8572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2000">
                <a:solidFill>
                  <a:schemeClr val="bg1">
                    <a:lumMod val="65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/>
              <a:t>First level</a:t>
            </a:r>
          </a:p>
          <a:p>
            <a:pPr lvl="1"/>
            <a:r>
              <a:rPr lang="fr-FR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3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ubject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Subject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11911492" cy="5561348"/>
          </a:xfrm>
        </p:spPr>
        <p:txBody>
          <a:bodyPr>
            <a:normAutofit/>
          </a:bodyPr>
          <a:lstStyle>
            <a:lvl1pPr marL="1714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3200">
                <a:solidFill>
                  <a:schemeClr val="bg1">
                    <a:lumMod val="65000"/>
                  </a:schemeClr>
                </a:solidFill>
              </a:defRPr>
            </a:lvl1pPr>
            <a:lvl2pPr marL="5143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2800">
                <a:solidFill>
                  <a:schemeClr val="bg1">
                    <a:lumMod val="65000"/>
                  </a:schemeClr>
                </a:solidFill>
              </a:defRPr>
            </a:lvl2pPr>
            <a:lvl3pPr marL="8572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2000">
                <a:solidFill>
                  <a:schemeClr val="bg1">
                    <a:lumMod val="65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/>
              <a:t>First level</a:t>
            </a:r>
          </a:p>
          <a:p>
            <a:pPr lvl="1"/>
            <a:r>
              <a:rPr lang="fr-FR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7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ubjec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6120679" cy="5561348"/>
          </a:xfr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1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/>
              <a:t>First level</a:t>
            </a:r>
          </a:p>
          <a:p>
            <a:pPr lvl="1"/>
            <a:r>
              <a:rPr lang="fr-FR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4"/>
          </p:nvPr>
        </p:nvSpPr>
        <p:spPr>
          <a:xfrm>
            <a:off x="6383340" y="891988"/>
            <a:ext cx="5661025" cy="5561348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Subject</a:t>
            </a:r>
          </a:p>
        </p:txBody>
      </p:sp>
      <p:sp>
        <p:nvSpPr>
          <p:cNvPr id="10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1428718" y="-24"/>
            <a:ext cx="10763325" cy="92869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0"/>
          </p:nvPr>
        </p:nvSpPr>
        <p:spPr>
          <a:xfrm>
            <a:off x="1428751" y="1285880"/>
            <a:ext cx="10763249" cy="5143516"/>
          </a:xfrm>
        </p:spPr>
        <p:txBody>
          <a:bodyPr/>
          <a:lstStyle>
            <a:lvl2pPr marL="742950" indent="-285750">
              <a:buFont typeface="Arial" pitchFamily="34" charset="0"/>
              <a:buChar char="•"/>
              <a:defRPr/>
            </a:lvl2pPr>
            <a:lvl3pPr marL="1143000" indent="-228600">
              <a:buFont typeface="Arial" pitchFamily="34" charset="0"/>
              <a:buChar char="•"/>
              <a:defRPr/>
            </a:lvl3pPr>
            <a:lvl4pPr marL="1600200" indent="-228600">
              <a:buFont typeface="Arial" pitchFamily="34" charset="0"/>
              <a:buChar char="•"/>
              <a:defRPr/>
            </a:lvl4pPr>
            <a:lvl5pPr marL="2057400" indent="-228600">
              <a:buFont typeface="Arial" pitchFamily="34" charset="0"/>
              <a:buChar char="•"/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84110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10"/>
          <p:cNvSpPr txBox="1"/>
          <p:nvPr userDrawn="1"/>
        </p:nvSpPr>
        <p:spPr>
          <a:xfrm>
            <a:off x="0" y="94279"/>
            <a:ext cx="12206514" cy="702000"/>
          </a:xfrm>
          <a:prstGeom prst="rect">
            <a:avLst/>
          </a:prstGeom>
          <a:solidFill>
            <a:srgbClr val="509E2F"/>
          </a:solidFill>
        </p:spPr>
        <p:txBody>
          <a:bodyPr wrap="square" rtlCol="0">
            <a:spAutoFit/>
          </a:bodyPr>
          <a:lstStyle/>
          <a:p>
            <a:r>
              <a:rPr 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Power</a:t>
            </a:r>
          </a:p>
        </p:txBody>
      </p:sp>
      <p:sp>
        <p:nvSpPr>
          <p:cNvPr id="7" name="Sh09"/>
          <p:cNvSpPr>
            <a:spLocks noGrp="1"/>
          </p:cNvSpPr>
          <p:nvPr>
            <p:ph type="pic" sz="quarter" idx="14" hasCustomPrompt="1"/>
          </p:nvPr>
        </p:nvSpPr>
        <p:spPr>
          <a:xfrm>
            <a:off x="5879976" y="924303"/>
            <a:ext cx="6164389" cy="3080761"/>
          </a:xfrm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/ Mimics…</a:t>
            </a:r>
          </a:p>
        </p:txBody>
      </p:sp>
      <p:sp>
        <p:nvSpPr>
          <p:cNvPr id="11" name="Sh08"/>
          <p:cNvSpPr>
            <a:spLocks noGrp="1"/>
          </p:cNvSpPr>
          <p:nvPr>
            <p:ph sz="quarter" idx="15" hasCustomPrompt="1"/>
          </p:nvPr>
        </p:nvSpPr>
        <p:spPr>
          <a:xfrm>
            <a:off x="5866978" y="4148982"/>
            <a:ext cx="6177387" cy="2448370"/>
          </a:xfrm>
          <a:ln>
            <a:noFill/>
          </a:ln>
        </p:spPr>
        <p:txBody>
          <a:bodyPr/>
          <a:lstStyle>
            <a:lvl1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  <a:defRPr lang="en-US" sz="14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noProof="0" dirty="0"/>
              <a:t>Number of tags</a:t>
            </a:r>
          </a:p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noProof="0" dirty="0"/>
              <a:t>Number of PcVue stations </a:t>
            </a:r>
          </a:p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noProof="0" dirty="0"/>
              <a:t>Specific function</a:t>
            </a:r>
          </a:p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noProof="0" dirty="0"/>
              <a:t>Communication type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  <p:sp>
        <p:nvSpPr>
          <p:cNvPr id="9" name="Sh07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104647" y="1893710"/>
            <a:ext cx="1919345" cy="959226"/>
          </a:xfrm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/ Mimics…</a:t>
            </a:r>
          </a:p>
        </p:txBody>
      </p:sp>
      <p:sp>
        <p:nvSpPr>
          <p:cNvPr id="12" name="Sh06"/>
          <p:cNvSpPr>
            <a:spLocks noGrp="1"/>
          </p:cNvSpPr>
          <p:nvPr>
            <p:ph idx="1" hasCustomPrompt="1"/>
          </p:nvPr>
        </p:nvSpPr>
        <p:spPr>
          <a:xfrm>
            <a:off x="126232" y="921511"/>
            <a:ext cx="5616624" cy="851305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/>
              <a:t>Project type (ex BMS of…)</a:t>
            </a:r>
          </a:p>
          <a:p>
            <a:pPr lvl="0"/>
            <a:endParaRPr lang="en-US" noProof="1"/>
          </a:p>
        </p:txBody>
      </p:sp>
      <p:sp>
        <p:nvSpPr>
          <p:cNvPr id="13" name="Sh05"/>
          <p:cNvSpPr>
            <a:spLocks noGrp="1"/>
          </p:cNvSpPr>
          <p:nvPr>
            <p:ph idx="17" hasCustomPrompt="1"/>
          </p:nvPr>
        </p:nvSpPr>
        <p:spPr>
          <a:xfrm>
            <a:off x="126232" y="2705856"/>
            <a:ext cx="5616624" cy="3891496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0" dirty="0"/>
              <a:t>Project description</a:t>
            </a:r>
          </a:p>
        </p:txBody>
      </p:sp>
      <p:sp>
        <p:nvSpPr>
          <p:cNvPr id="14" name="Sh04"/>
          <p:cNvSpPr>
            <a:spLocks noGrp="1"/>
          </p:cNvSpPr>
          <p:nvPr>
            <p:ph idx="18" hasCustomPrompt="1"/>
          </p:nvPr>
        </p:nvSpPr>
        <p:spPr>
          <a:xfrm>
            <a:off x="126233" y="1893710"/>
            <a:ext cx="3809527" cy="672748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/>
              <a:t>Country/City</a:t>
            </a:r>
          </a:p>
          <a:p>
            <a:pPr lvl="0"/>
            <a:endParaRPr lang="en-US" noProof="1"/>
          </a:p>
        </p:txBody>
      </p:sp>
      <p:sp>
        <p:nvSpPr>
          <p:cNvPr id="15" name="Sh03"/>
          <p:cNvSpPr>
            <a:spLocks noGrp="1"/>
          </p:cNvSpPr>
          <p:nvPr>
            <p:ph idx="19" hasCustomPrompt="1"/>
          </p:nvPr>
        </p:nvSpPr>
        <p:spPr>
          <a:xfrm>
            <a:off x="1559496" y="260648"/>
            <a:ext cx="8208912" cy="561843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None/>
              <a:defRPr sz="3600" b="0" baseline="0">
                <a:solidFill>
                  <a:schemeClr val="bg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/>
              <a:t>Line of business</a:t>
            </a:r>
          </a:p>
        </p:txBody>
      </p:sp>
      <p:pic>
        <p:nvPicPr>
          <p:cNvPr id="19" name="Sh0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879" y="94279"/>
            <a:ext cx="1618486" cy="719326"/>
          </a:xfrm>
          <a:prstGeom prst="rect">
            <a:avLst/>
          </a:prstGeom>
        </p:spPr>
      </p:pic>
      <p:sp>
        <p:nvSpPr>
          <p:cNvPr id="16" name="Sh01"/>
          <p:cNvSpPr>
            <a:spLocks noGrp="1"/>
          </p:cNvSpPr>
          <p:nvPr>
            <p:ph idx="20" hasCustomPrompt="1"/>
          </p:nvPr>
        </p:nvSpPr>
        <p:spPr>
          <a:xfrm>
            <a:off x="-96688" y="6520726"/>
            <a:ext cx="1505272" cy="432048"/>
          </a:xfrm>
          <a:ln>
            <a:noFill/>
          </a:ln>
        </p:spPr>
        <p:txBody>
          <a:bodyPr>
            <a:noAutofit/>
          </a:bodyPr>
          <a:lstStyle>
            <a:lvl1pPr marL="0" indent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None/>
              <a:defRPr sz="1400" b="0" baseline="0">
                <a:solidFill>
                  <a:schemeClr val="bg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/>
              <a:t>Ref Id</a:t>
            </a:r>
          </a:p>
        </p:txBody>
      </p:sp>
    </p:spTree>
    <p:extLst>
      <p:ext uri="{BB962C8B-B14F-4D97-AF65-F5344CB8AC3E}">
        <p14:creationId xmlns:p14="http://schemas.microsoft.com/office/powerpoint/2010/main" val="5612897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jec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6120679" cy="5561348"/>
          </a:xfr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1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/>
              <a:t>First level</a:t>
            </a:r>
          </a:p>
          <a:p>
            <a:pPr lvl="1"/>
            <a:r>
              <a:rPr lang="fr-FR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4"/>
          </p:nvPr>
        </p:nvSpPr>
        <p:spPr>
          <a:xfrm>
            <a:off x="6383340" y="891988"/>
            <a:ext cx="5661025" cy="5561348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Subject</a:t>
            </a:r>
          </a:p>
        </p:txBody>
      </p:sp>
      <p:sp>
        <p:nvSpPr>
          <p:cNvPr id="10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08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7" name="Parallélogramme 16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grpSp>
          <p:nvGrpSpPr>
            <p:cNvPr id="18" name="Groupe 17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9" name="Parallélogramme 18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  <p:sp>
            <p:nvSpPr>
              <p:cNvPr id="20" name="Parallélogramme 19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</p:grpSp>
      </p:grpSp>
      <p:sp>
        <p:nvSpPr>
          <p:cNvPr id="22" name="Parallélogramme 21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3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noProof="0" dirty="0"/>
              <a:t>Chapitre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 dirty="0"/>
              <a:t>Titre</a:t>
            </a:r>
          </a:p>
        </p:txBody>
      </p:sp>
      <p:sp>
        <p:nvSpPr>
          <p:cNvPr id="25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fr-FR" noProof="0" dirty="0"/>
              <a:t>Titre</a:t>
            </a:r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 dirty="0"/>
              <a:t>Sous-titre</a:t>
            </a:r>
          </a:p>
        </p:txBody>
      </p:sp>
      <p:sp>
        <p:nvSpPr>
          <p:cNvPr id="27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fr-FR" noProof="0" dirty="0"/>
              <a:t>Sous-titre</a:t>
            </a:r>
          </a:p>
          <a:p>
            <a:pPr lvl="1"/>
            <a:r>
              <a:rPr lang="fr-FR" noProof="0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3335736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standard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5" name="Parallélogramme 14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grpSp>
          <p:nvGrpSpPr>
            <p:cNvPr id="16" name="Groupe 15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7" name="Parallélogramme 16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  <p:sp>
            <p:nvSpPr>
              <p:cNvPr id="18" name="Parallélogramme 17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</p:grpSp>
      </p:grpSp>
      <p:sp>
        <p:nvSpPr>
          <p:cNvPr id="4" name="Parallélogramme 3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noProof="0" dirty="0"/>
              <a:t>Chapitre</a:t>
            </a:r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 dirty="0"/>
              <a:t>Titre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fr-FR" noProof="0" dirty="0"/>
              <a:t>Titre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 dirty="0"/>
              <a:t>Sous-titre</a:t>
            </a:r>
          </a:p>
          <a:p>
            <a:pPr lvl="0"/>
            <a:endParaRPr lang="fr-FR" noProof="0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fr-FR" noProof="0" dirty="0"/>
              <a:t>Sous-titre</a:t>
            </a:r>
          </a:p>
          <a:p>
            <a:pPr lvl="1"/>
            <a:r>
              <a:rPr lang="fr-FR" noProof="0" dirty="0"/>
              <a:t>Sous-titre</a:t>
            </a:r>
          </a:p>
        </p:txBody>
      </p:sp>
      <p:sp>
        <p:nvSpPr>
          <p:cNvPr id="13" name="Espace réservé pour une image  2"/>
          <p:cNvSpPr>
            <a:spLocks noGrp="1"/>
          </p:cNvSpPr>
          <p:nvPr>
            <p:ph type="pic" idx="13" hasCustomPrompt="1"/>
          </p:nvPr>
        </p:nvSpPr>
        <p:spPr>
          <a:xfrm>
            <a:off x="8353844" y="1693893"/>
            <a:ext cx="3502796" cy="3679323"/>
          </a:xfrm>
          <a:custGeom>
            <a:avLst/>
            <a:gdLst>
              <a:gd name="connsiteX0" fmla="*/ 0 w 3924436"/>
              <a:gd name="connsiteY0" fmla="*/ 0 h 3679323"/>
              <a:gd name="connsiteX1" fmla="*/ 3924436 w 3924436"/>
              <a:gd name="connsiteY1" fmla="*/ 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5867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1803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07876 w 3924436"/>
              <a:gd name="connsiteY1" fmla="*/ 2032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2819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1803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10160 h 3689483"/>
              <a:gd name="connsiteX1" fmla="*/ 3518036 w 3924436"/>
              <a:gd name="connsiteY1" fmla="*/ 0 h 3689483"/>
              <a:gd name="connsiteX2" fmla="*/ 3924436 w 3924436"/>
              <a:gd name="connsiteY2" fmla="*/ 3689483 h 3689483"/>
              <a:gd name="connsiteX3" fmla="*/ 0 w 3924436"/>
              <a:gd name="connsiteY3" fmla="*/ 3689483 h 3689483"/>
              <a:gd name="connsiteX4" fmla="*/ 0 w 3924436"/>
              <a:gd name="connsiteY4" fmla="*/ 10160 h 3689483"/>
              <a:gd name="connsiteX0" fmla="*/ 0 w 3924436"/>
              <a:gd name="connsiteY0" fmla="*/ 0 h 3679323"/>
              <a:gd name="connsiteX1" fmla="*/ 350787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10160 h 3689483"/>
              <a:gd name="connsiteX1" fmla="*/ 3487556 w 3924436"/>
              <a:gd name="connsiteY1" fmla="*/ 0 h 3689483"/>
              <a:gd name="connsiteX2" fmla="*/ 3924436 w 3924436"/>
              <a:gd name="connsiteY2" fmla="*/ 3689483 h 3689483"/>
              <a:gd name="connsiteX3" fmla="*/ 0 w 3924436"/>
              <a:gd name="connsiteY3" fmla="*/ 3689483 h 3689483"/>
              <a:gd name="connsiteX4" fmla="*/ 0 w 3924436"/>
              <a:gd name="connsiteY4" fmla="*/ 10160 h 368948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38356 w 3924436"/>
              <a:gd name="connsiteY1" fmla="*/ 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538356"/>
              <a:gd name="connsiteY0" fmla="*/ 0 h 3679323"/>
              <a:gd name="connsiteX1" fmla="*/ 3538356 w 3538356"/>
              <a:gd name="connsiteY1" fmla="*/ 0 h 3679323"/>
              <a:gd name="connsiteX2" fmla="*/ 2491876 w 3538356"/>
              <a:gd name="connsiteY2" fmla="*/ 3679323 h 3679323"/>
              <a:gd name="connsiteX3" fmla="*/ 0 w 3538356"/>
              <a:gd name="connsiteY3" fmla="*/ 3679323 h 3679323"/>
              <a:gd name="connsiteX4" fmla="*/ 0 w 3538356"/>
              <a:gd name="connsiteY4" fmla="*/ 0 h 3679323"/>
              <a:gd name="connsiteX0" fmla="*/ 0 w 3502796"/>
              <a:gd name="connsiteY0" fmla="*/ 0 h 3679323"/>
              <a:gd name="connsiteX1" fmla="*/ 3502796 w 3502796"/>
              <a:gd name="connsiteY1" fmla="*/ 5080 h 3679323"/>
              <a:gd name="connsiteX2" fmla="*/ 2491876 w 3502796"/>
              <a:gd name="connsiteY2" fmla="*/ 3679323 h 3679323"/>
              <a:gd name="connsiteX3" fmla="*/ 0 w 3502796"/>
              <a:gd name="connsiteY3" fmla="*/ 3679323 h 3679323"/>
              <a:gd name="connsiteX4" fmla="*/ 0 w 3502796"/>
              <a:gd name="connsiteY4" fmla="*/ 0 h 367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2796" h="3679323">
                <a:moveTo>
                  <a:pt x="0" y="0"/>
                </a:moveTo>
                <a:lnTo>
                  <a:pt x="3502796" y="5080"/>
                </a:lnTo>
                <a:lnTo>
                  <a:pt x="2491876" y="3679323"/>
                </a:lnTo>
                <a:lnTo>
                  <a:pt x="0" y="3679323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760718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/Répon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élogramme 7"/>
          <p:cNvSpPr/>
          <p:nvPr userDrawn="1"/>
        </p:nvSpPr>
        <p:spPr>
          <a:xfrm>
            <a:off x="6960097" y="2912264"/>
            <a:ext cx="4536504" cy="1164808"/>
          </a:xfrm>
          <a:prstGeom prst="parallelogram">
            <a:avLst>
              <a:gd name="adj" fmla="val 24095"/>
            </a:avLst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Echangeons!</a:t>
            </a:r>
          </a:p>
        </p:txBody>
      </p:sp>
      <p:sp>
        <p:nvSpPr>
          <p:cNvPr id="4" name="Parallélogramme 3"/>
          <p:cNvSpPr/>
          <p:nvPr userDrawn="1"/>
        </p:nvSpPr>
        <p:spPr>
          <a:xfrm>
            <a:off x="-1248816" y="1196752"/>
            <a:ext cx="11377264" cy="1988668"/>
          </a:xfrm>
          <a:prstGeom prst="parallelogram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i="0" noProof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Questions/Réponses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3494668"/>
            <a:ext cx="3620005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60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9"/>
          <p:cNvSpPr/>
          <p:nvPr userDrawn="1"/>
        </p:nvSpPr>
        <p:spPr>
          <a:xfrm>
            <a:off x="-816768" y="1196752"/>
            <a:ext cx="2572299" cy="360040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arallélogramme 11"/>
          <p:cNvSpPr/>
          <p:nvPr userDrawn="1"/>
        </p:nvSpPr>
        <p:spPr>
          <a:xfrm>
            <a:off x="11156549" y="1196752"/>
            <a:ext cx="2572299" cy="3600400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>
          <a:xfrm>
            <a:off x="2279576" y="1196752"/>
            <a:ext cx="6696744" cy="866125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rgbClr val="CC2412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36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2279576" y="227687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01.</a:t>
            </a:r>
          </a:p>
        </p:txBody>
      </p:sp>
      <p:sp>
        <p:nvSpPr>
          <p:cNvPr id="38" name="Espace réservé du texte 2"/>
          <p:cNvSpPr>
            <a:spLocks noGrp="1"/>
          </p:cNvSpPr>
          <p:nvPr>
            <p:ph type="body" idx="12" hasCustomPrompt="1"/>
          </p:nvPr>
        </p:nvSpPr>
        <p:spPr>
          <a:xfrm>
            <a:off x="2279576" y="288423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02.</a:t>
            </a:r>
          </a:p>
        </p:txBody>
      </p:sp>
      <p:sp>
        <p:nvSpPr>
          <p:cNvPr id="3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3019644" y="2872511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Title02</a:t>
            </a:r>
          </a:p>
        </p:txBody>
      </p:sp>
      <p:sp>
        <p:nvSpPr>
          <p:cNvPr id="4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2284696" y="345468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03.</a:t>
            </a:r>
          </a:p>
        </p:txBody>
      </p:sp>
      <p:sp>
        <p:nvSpPr>
          <p:cNvPr id="41" name="Espace réservé du texte 2"/>
          <p:cNvSpPr>
            <a:spLocks noGrp="1"/>
          </p:cNvSpPr>
          <p:nvPr>
            <p:ph type="body" idx="15" hasCustomPrompt="1"/>
          </p:nvPr>
        </p:nvSpPr>
        <p:spPr>
          <a:xfrm>
            <a:off x="3024764" y="3466121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Title03</a:t>
            </a:r>
          </a:p>
        </p:txBody>
      </p:sp>
      <p:sp>
        <p:nvSpPr>
          <p:cNvPr id="42" name="Espace réservé du texte 2"/>
          <p:cNvSpPr>
            <a:spLocks noGrp="1"/>
          </p:cNvSpPr>
          <p:nvPr>
            <p:ph type="body" idx="16" hasCustomPrompt="1"/>
          </p:nvPr>
        </p:nvSpPr>
        <p:spPr>
          <a:xfrm>
            <a:off x="2279576" y="4044168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04.</a:t>
            </a:r>
          </a:p>
        </p:txBody>
      </p:sp>
      <p:sp>
        <p:nvSpPr>
          <p:cNvPr id="43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3019644" y="4056428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Title04</a:t>
            </a:r>
          </a:p>
        </p:txBody>
      </p:sp>
      <p:sp>
        <p:nvSpPr>
          <p:cNvPr id="44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3019644" y="2276872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Title01</a:t>
            </a:r>
          </a:p>
        </p:txBody>
      </p:sp>
    </p:spTree>
    <p:extLst>
      <p:ext uri="{BB962C8B-B14F-4D97-AF65-F5344CB8AC3E}">
        <p14:creationId xmlns:p14="http://schemas.microsoft.com/office/powerpoint/2010/main" val="3652020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rallélogramme 46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8791840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Parallélogramme 45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5357038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Parallélogramme 43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1945174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Parallélogramme 44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9079872" y="2212751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arallélogramme 9"/>
          <p:cNvSpPr/>
          <p:nvPr userDrawn="1"/>
        </p:nvSpPr>
        <p:spPr>
          <a:xfrm>
            <a:off x="-1536848" y="641421"/>
            <a:ext cx="2572299" cy="3059382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>
          <a:xfrm>
            <a:off x="1271464" y="641421"/>
            <a:ext cx="6696744" cy="866125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rgbClr val="C00000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22" name="Rectangle 30">
            <a:hlinkClick r:id="rId2" action="ppaction://hlinksldjump"/>
          </p:cNvPr>
          <p:cNvSpPr>
            <a:spLocks noChangeAspect="1"/>
          </p:cNvSpPr>
          <p:nvPr/>
        </p:nvSpPr>
        <p:spPr>
          <a:xfrm>
            <a:off x="2293320" y="2213127"/>
            <a:ext cx="2056688" cy="1560859"/>
          </a:xfrm>
          <a:prstGeom prst="parallelogram">
            <a:avLst>
              <a:gd name="adj" fmla="val 15801"/>
            </a:avLst>
          </a:prstGeom>
          <a:solidFill>
            <a:srgbClr val="0054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37">
            <a:hlinkClick r:id="" action="ppaction://noaction"/>
          </p:cNvPr>
          <p:cNvSpPr>
            <a:spLocks noChangeAspect="1"/>
          </p:cNvSpPr>
          <p:nvPr/>
        </p:nvSpPr>
        <p:spPr>
          <a:xfrm>
            <a:off x="5695496" y="2212750"/>
            <a:ext cx="2056688" cy="1561612"/>
          </a:xfrm>
          <a:prstGeom prst="parallelogram">
            <a:avLst>
              <a:gd name="adj" fmla="val 1527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2410046" y="2621316"/>
            <a:ext cx="1765297" cy="744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2400" b="1" i="0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Content 1</a:t>
            </a:r>
          </a:p>
        </p:txBody>
      </p:sp>
      <p:sp>
        <p:nvSpPr>
          <p:cNvPr id="21" name="Parallélogramme 20"/>
          <p:cNvSpPr/>
          <p:nvPr userDrawn="1"/>
        </p:nvSpPr>
        <p:spPr>
          <a:xfrm>
            <a:off x="11104530" y="641421"/>
            <a:ext cx="2572299" cy="3059382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2293320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Content 4</a:t>
            </a:r>
          </a:p>
        </p:txBody>
      </p:sp>
      <p:sp>
        <p:nvSpPr>
          <p:cNvPr id="31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5508850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Content 5</a:t>
            </a:r>
          </a:p>
        </p:txBody>
      </p:sp>
      <p:sp>
        <p:nvSpPr>
          <p:cNvPr id="32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8903435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Content 6</a:t>
            </a:r>
          </a:p>
        </p:txBody>
      </p:sp>
      <p:sp>
        <p:nvSpPr>
          <p:cNvPr id="33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5770767" y="2644555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Content 2</a:t>
            </a:r>
          </a:p>
        </p:txBody>
      </p:sp>
      <p:sp>
        <p:nvSpPr>
          <p:cNvPr id="39" name="Espace réservé du texte 2"/>
          <p:cNvSpPr>
            <a:spLocks noGrp="1"/>
          </p:cNvSpPr>
          <p:nvPr>
            <p:ph type="body" idx="22" hasCustomPrompt="1"/>
          </p:nvPr>
        </p:nvSpPr>
        <p:spPr>
          <a:xfrm>
            <a:off x="9219665" y="2644555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Content 3</a:t>
            </a:r>
          </a:p>
        </p:txBody>
      </p:sp>
      <p:sp>
        <p:nvSpPr>
          <p:cNvPr id="48" name="Espace réservé pour une image  2"/>
          <p:cNvSpPr>
            <a:spLocks noGrp="1"/>
          </p:cNvSpPr>
          <p:nvPr>
            <p:ph type="pic" idx="23" hasCustomPrompt="1"/>
          </p:nvPr>
        </p:nvSpPr>
        <p:spPr>
          <a:xfrm>
            <a:off x="4089935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5" name="Espace réservé pour une image  2"/>
          <p:cNvSpPr>
            <a:spLocks noGrp="1"/>
          </p:cNvSpPr>
          <p:nvPr>
            <p:ph type="pic" idx="24" hasCustomPrompt="1"/>
          </p:nvPr>
        </p:nvSpPr>
        <p:spPr>
          <a:xfrm>
            <a:off x="7478377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6" name="Espace réservé pour une image  2"/>
          <p:cNvSpPr>
            <a:spLocks noGrp="1"/>
          </p:cNvSpPr>
          <p:nvPr>
            <p:ph type="pic" idx="25" hasCustomPrompt="1"/>
          </p:nvPr>
        </p:nvSpPr>
        <p:spPr>
          <a:xfrm>
            <a:off x="695400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7" name="Espace réservé pour une image  2"/>
          <p:cNvSpPr>
            <a:spLocks noGrp="1"/>
          </p:cNvSpPr>
          <p:nvPr>
            <p:ph type="pic" idx="26" hasCustomPrompt="1"/>
          </p:nvPr>
        </p:nvSpPr>
        <p:spPr>
          <a:xfrm>
            <a:off x="349584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8" name="Espace réservé pour une image  2"/>
          <p:cNvSpPr>
            <a:spLocks noGrp="1"/>
          </p:cNvSpPr>
          <p:nvPr>
            <p:ph type="pic" idx="27" hasCustomPrompt="1"/>
          </p:nvPr>
        </p:nvSpPr>
        <p:spPr>
          <a:xfrm>
            <a:off x="3738927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9" name="Espace réservé pour une image  2"/>
          <p:cNvSpPr>
            <a:spLocks noGrp="1"/>
          </p:cNvSpPr>
          <p:nvPr>
            <p:ph type="pic" idx="28" hasCustomPrompt="1"/>
          </p:nvPr>
        </p:nvSpPr>
        <p:spPr>
          <a:xfrm>
            <a:off x="7180904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662203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image" Target="../media/image8.png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125" y="5562933"/>
            <a:ext cx="2865250" cy="695749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4173473" y="188640"/>
            <a:ext cx="7503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Mastering interfaces between </a:t>
            </a:r>
            <a:r>
              <a:rPr lang="en-US" sz="2000" i="1" kern="1200" noProof="0" dirty="0">
                <a:solidFill>
                  <a:srgbClr val="C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</a:t>
            </a:r>
            <a:r>
              <a:rPr lang="en-US" sz="2000" noProof="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umans </a:t>
            </a:r>
            <a:r>
              <a:rPr lang="en-US" sz="2000" i="1" kern="1200" noProof="0" dirty="0">
                <a:solidFill>
                  <a:srgbClr val="C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</a:t>
            </a:r>
            <a:r>
              <a:rPr lang="en-US" sz="2000" noProof="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ystems </a:t>
            </a:r>
            <a:r>
              <a:rPr lang="en-US" sz="2000" i="1" kern="1200" noProof="0" dirty="0">
                <a:solidFill>
                  <a:srgbClr val="C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</a:t>
            </a:r>
            <a:r>
              <a:rPr lang="en-US" sz="2000" noProof="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onnected things</a:t>
            </a:r>
          </a:p>
        </p:txBody>
      </p:sp>
    </p:spTree>
    <p:extLst>
      <p:ext uri="{BB962C8B-B14F-4D97-AF65-F5344CB8AC3E}">
        <p14:creationId xmlns:p14="http://schemas.microsoft.com/office/powerpoint/2010/main" val="306044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4024" r:id="rId2"/>
    <p:sldLayoutId id="2147484023" r:id="rId3"/>
    <p:sldLayoutId id="2147484034" r:id="rId4"/>
    <p:sldLayoutId id="2147484036" r:id="rId5"/>
    <p:sldLayoutId id="2147484037" r:id="rId6"/>
    <p:sldLayoutId id="214748403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4"/>
          <p:cNvSpPr txBox="1">
            <a:spLocks noChangeArrowheads="1"/>
          </p:cNvSpPr>
          <p:nvPr userDrawn="1"/>
        </p:nvSpPr>
        <p:spPr bwMode="auto">
          <a:xfrm>
            <a:off x="7104112" y="6597352"/>
            <a:ext cx="61926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prstClr val="white">
                    <a:lumMod val="75000"/>
                  </a:prstClr>
                </a:solidFill>
              </a:rPr>
              <a:t>All marks or names of products mentioned in this document are the property of their respective owners.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6093296"/>
            <a:ext cx="1806540" cy="4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1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3" r:id="rId2"/>
    <p:sldLayoutId id="2147483977" r:id="rId3"/>
    <p:sldLayoutId id="2147483978" r:id="rId4"/>
    <p:sldLayoutId id="2147484021" r:id="rId5"/>
    <p:sldLayoutId id="2147484022" r:id="rId6"/>
    <p:sldLayoutId id="2147484025" r:id="rId7"/>
    <p:sldLayoutId id="2147484039" r:id="rId8"/>
    <p:sldLayoutId id="2147484040" r:id="rId9"/>
    <p:sldLayoutId id="2147484043" r:id="rId10"/>
    <p:sldLayoutId id="21474840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6093296"/>
            <a:ext cx="1806540" cy="438500"/>
          </a:xfrm>
          <a:prstGeom prst="rect">
            <a:avLst/>
          </a:prstGeom>
        </p:spPr>
      </p:pic>
      <p:sp>
        <p:nvSpPr>
          <p:cNvPr id="10" name="Text Box 4"/>
          <p:cNvSpPr txBox="1">
            <a:spLocks noChangeArrowheads="1"/>
          </p:cNvSpPr>
          <p:nvPr userDrawn="1"/>
        </p:nvSpPr>
        <p:spPr bwMode="auto">
          <a:xfrm>
            <a:off x="10044387" y="6580776"/>
            <a:ext cx="201622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FF0000"/>
                </a:solidFill>
              </a:rPr>
              <a:t>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1029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E4C3A-8F18-4BA3-A02A-2DDEF27CEAF6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0" y="6162706"/>
            <a:ext cx="12192000" cy="720080"/>
            <a:chOff x="1" y="6165304"/>
            <a:chExt cx="12192000" cy="720080"/>
          </a:xfrm>
        </p:grpSpPr>
        <p:pic>
          <p:nvPicPr>
            <p:cNvPr id="8" name="Immagine 4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101"/>
            <a:stretch/>
          </p:blipFill>
          <p:spPr>
            <a:xfrm>
              <a:off x="1" y="6525344"/>
              <a:ext cx="12192000" cy="360040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8488" y="6165304"/>
              <a:ext cx="1656184" cy="530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2340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  <p:sldLayoutId id="2147484057" r:id="rId12"/>
    <p:sldLayoutId id="2147484058" r:id="rId13"/>
    <p:sldLayoutId id="2147484059" r:id="rId14"/>
    <p:sldLayoutId id="2147484060" r:id="rId15"/>
    <p:sldLayoutId id="2147484061" r:id="rId16"/>
    <p:sldLayoutId id="2147484062" r:id="rId17"/>
    <p:sldLayoutId id="2147484063" r:id="rId18"/>
    <p:sldLayoutId id="2147484064" r:id="rId19"/>
    <p:sldLayoutId id="2147484065" r:id="rId20"/>
    <p:sldLayoutId id="2147484066" r:id="rId21"/>
    <p:sldLayoutId id="2147484067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jpeg"/><Relationship Id="rId3" Type="http://schemas.openxmlformats.org/officeDocument/2006/relationships/image" Target="../media/image53.jpeg"/><Relationship Id="rId7" Type="http://schemas.openxmlformats.org/officeDocument/2006/relationships/image" Target="../media/image57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jpeg"/><Relationship Id="rId10" Type="http://schemas.openxmlformats.org/officeDocument/2006/relationships/image" Target="../media/image17.png"/><Relationship Id="rId4" Type="http://schemas.openxmlformats.org/officeDocument/2006/relationships/image" Target="../media/image54.jpeg"/><Relationship Id="rId9" Type="http://schemas.openxmlformats.org/officeDocument/2006/relationships/image" Target="../media/image59.jpeg"/><Relationship Id="rId1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image" Target="../media/image28.jpeg"/><Relationship Id="rId17" Type="http://schemas.openxmlformats.org/officeDocument/2006/relationships/image" Target="../media/image32.png"/><Relationship Id="rId2" Type="http://schemas.openxmlformats.org/officeDocument/2006/relationships/image" Target="../media/image18.jp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emf"/><Relationship Id="rId11" Type="http://schemas.openxmlformats.org/officeDocument/2006/relationships/image" Target="../media/image27.jpg"/><Relationship Id="rId5" Type="http://schemas.openxmlformats.org/officeDocument/2006/relationships/image" Target="../media/image21.png"/><Relationship Id="rId15" Type="http://schemas.openxmlformats.org/officeDocument/2006/relationships/image" Target="../media/image31.jp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jpg"/><Relationship Id="rId14" Type="http://schemas.openxmlformats.org/officeDocument/2006/relationships/image" Target="../media/image3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8"/>
          </p:nvPr>
        </p:nvSpPr>
        <p:spPr>
          <a:xfrm>
            <a:off x="1703539" y="3470650"/>
            <a:ext cx="9793061" cy="576064"/>
          </a:xfrm>
        </p:spPr>
        <p:txBody>
          <a:bodyPr/>
          <a:lstStyle/>
          <a:p>
            <a:r>
              <a:rPr lang="fr-FR" dirty="0"/>
              <a:t>PcVue Solutions </a:t>
            </a:r>
            <a:r>
              <a:rPr lang="ja-JP" altLang="en-US" dirty="0"/>
              <a:t> </a:t>
            </a:r>
            <a:r>
              <a:rPr lang="ja-JP" altLang="en-US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次世代</a:t>
            </a:r>
            <a:r>
              <a:rPr lang="en-US" altLang="ja-JP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FEMS</a:t>
            </a:r>
            <a:r>
              <a:rPr lang="ja-JP" altLang="en-US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のご提案</a:t>
            </a:r>
            <a:endParaRPr lang="fr-FR" sz="4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9"/>
          </p:nvPr>
        </p:nvSpPr>
        <p:spPr>
          <a:xfrm>
            <a:off x="1703514" y="4215102"/>
            <a:ext cx="7756873" cy="576064"/>
          </a:xfrm>
        </p:spPr>
        <p:txBody>
          <a:bodyPr/>
          <a:lstStyle/>
          <a:p>
            <a:r>
              <a:rPr lang="fr-FR" dirty="0"/>
              <a:t>A platform to build your </a:t>
            </a:r>
            <a:r>
              <a:rPr lang="en-US" altLang="ja-JP" dirty="0"/>
              <a:t>I</a:t>
            </a:r>
            <a:r>
              <a:rPr lang="fr-FR" dirty="0"/>
              <a:t>IoT solution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20"/>
          </p:nvPr>
        </p:nvSpPr>
        <p:spPr>
          <a:xfrm>
            <a:off x="1703512" y="5085184"/>
            <a:ext cx="7756875" cy="371129"/>
          </a:xfrm>
        </p:spPr>
        <p:txBody>
          <a:bodyPr/>
          <a:lstStyle/>
          <a:p>
            <a:r>
              <a:rPr lang="en-US" altLang="ja-JP" dirty="0"/>
              <a:t>2020/11/2 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日本発条株式会社 </a:t>
            </a:r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DDS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事業本部 駒ヶ根工場様 向け</a:t>
            </a:r>
            <a:endParaRPr lang="fr-FR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9" name="Picture 2" descr="C:\Users\katao_000\Dropbox\Public\営業業務関係\オリジナル\mttロゴ(コーポレートマーク)\MTT中.jpg">
            <a:extLst>
              <a:ext uri="{FF2B5EF4-FFF2-40B4-BE49-F238E27FC236}">
                <a16:creationId xmlns:a16="http://schemas.microsoft.com/office/drawing/2014/main" id="{B24A0A4F-31D2-4223-8969-69D414B80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253" y="5750331"/>
            <a:ext cx="386104" cy="24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katao_000\Dropbox\Public\営業業務関係\オリジナル\mttロゴ(コーポレートマーク)\エムティティ 中.jpg">
            <a:extLst>
              <a:ext uri="{FF2B5EF4-FFF2-40B4-BE49-F238E27FC236}">
                <a16:creationId xmlns:a16="http://schemas.microsoft.com/office/drawing/2014/main" id="{F1AF9059-8137-4CE7-A9A4-AB4342A43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5750331"/>
            <a:ext cx="2242892" cy="23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79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926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Picture 2" descr="C:\Users\katao_000\Dropbox\Public\営業業務関係\オリジナル\mttロゴ(コーポレートマーク)\MTT中.jpg">
            <a:extLst>
              <a:ext uri="{FF2B5EF4-FFF2-40B4-BE49-F238E27FC236}">
                <a16:creationId xmlns:a16="http://schemas.microsoft.com/office/drawing/2014/main" id="{CFE3123E-4997-4C34-B3CA-AEA7B95AE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25" y="5324170"/>
            <a:ext cx="386104" cy="24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katao_000\Dropbox\Public\営業業務関係\オリジナル\mttロゴ(コーポレートマーク)\エムティティ 中.jpg">
            <a:extLst>
              <a:ext uri="{FF2B5EF4-FFF2-40B4-BE49-F238E27FC236}">
                <a16:creationId xmlns:a16="http://schemas.microsoft.com/office/drawing/2014/main" id="{913ABDC7-3D97-47A3-8731-E841D68E0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5324170"/>
            <a:ext cx="2242892" cy="23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588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rapezoid 90"/>
          <p:cNvSpPr/>
          <p:nvPr/>
        </p:nvSpPr>
        <p:spPr>
          <a:xfrm>
            <a:off x="-237055" y="1234649"/>
            <a:ext cx="6477071" cy="1338679"/>
          </a:xfrm>
          <a:prstGeom prst="trapezoid">
            <a:avLst>
              <a:gd name="adj" fmla="val 130118"/>
            </a:avLst>
          </a:prstGeom>
          <a:solidFill>
            <a:srgbClr val="CCECFF">
              <a:alpha val="6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Trapezoid 90"/>
          <p:cNvSpPr/>
          <p:nvPr/>
        </p:nvSpPr>
        <p:spPr>
          <a:xfrm>
            <a:off x="-237054" y="3263263"/>
            <a:ext cx="6477070" cy="1147988"/>
          </a:xfrm>
          <a:prstGeom prst="trapezoid">
            <a:avLst>
              <a:gd name="adj" fmla="val 130118"/>
            </a:avLst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TextBox 111"/>
          <p:cNvSpPr txBox="1"/>
          <p:nvPr/>
        </p:nvSpPr>
        <p:spPr>
          <a:xfrm>
            <a:off x="1948607" y="4051211"/>
            <a:ext cx="474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IED</a:t>
            </a:r>
          </a:p>
        </p:txBody>
      </p:sp>
      <p:sp>
        <p:nvSpPr>
          <p:cNvPr id="82" name="TextBox 111"/>
          <p:cNvSpPr txBox="1"/>
          <p:nvPr/>
        </p:nvSpPr>
        <p:spPr>
          <a:xfrm>
            <a:off x="1948607" y="4190891"/>
            <a:ext cx="835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Protection</a:t>
            </a:r>
          </a:p>
        </p:txBody>
      </p:sp>
      <p:sp>
        <p:nvSpPr>
          <p:cNvPr id="84" name="TextBox 116"/>
          <p:cNvSpPr txBox="1"/>
          <p:nvPr/>
        </p:nvSpPr>
        <p:spPr>
          <a:xfrm>
            <a:off x="1662579" y="1990581"/>
            <a:ext cx="115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MMS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GOOSE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SNTP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extBox 136"/>
          <p:cNvSpPr txBox="1"/>
          <p:nvPr/>
        </p:nvSpPr>
        <p:spPr>
          <a:xfrm>
            <a:off x="1533060" y="2767382"/>
            <a:ext cx="187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PcVue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IHM local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err="1">
                <a:solidFill>
                  <a:schemeClr val="tx1"/>
                </a:solidFill>
              </a:rPr>
              <a:t>PcVue</a:t>
            </a:r>
            <a:r>
              <a:rPr lang="fr-FR" dirty="0">
                <a:solidFill>
                  <a:schemeClr val="tx1"/>
                </a:solidFill>
              </a:rPr>
              <a:t> Solutions for SAS</a:t>
            </a:r>
          </a:p>
        </p:txBody>
      </p:sp>
      <p:sp>
        <p:nvSpPr>
          <p:cNvPr id="199" name="AutoShape 8" descr="data:image/jpeg;base64,/9j/4AAQSkZJRgABAQAAAQABAAD/2wCEAAkGBxQSEhUUEhQVFBUXFxwXFxcXFxwaHRgaHRcYFxoXFxgcHSggHBwlHBcXIjEiJSkrLi4uHB80ODMsNygtLiwBCgoKDg0OGhAQGywkHyUsLCwsLCwsLCwsLCwsLC0sLCwsLCwsLCwsLCwsLCwsLCwsLCwsLCwsLCwsLCwsLCwsLP/AABEIAJABPwMBIgACEQEDEQH/xAAcAAABBQEBAQAAAAAAAAAAAAAGAQIEBQcDAAj/xABOEAACAQIDAgcKCQoFBQEBAQABAgMAEQQSIQUxBgcTIkFRYRQyUlNxc5GSodEXIzM0QoGTsbIVFiRUYnKzwdLTY2SiwvCDhMPh4oKUdP/EABgBAQEBAQEAAAAAAAAAAAAAAAABAgME/8QAJxEBAQEAAgICAAQHAAAAAAAAAAERAjESIUFRBBMyYQNScYHB4fD/2gAMAwEAAhEDEQA/ANxr1erhi8ZHEpaR1RR0sbUHevUF7X4xYI7iFGmbs5q/WxH3A0EbY4a42e4DiFeqMa/Wx19FqaNZ2tt3D4VbzypH1BjqfIN5+qs+23xxRqcuEw7TftyNya/UMpY+geWs8fAlmLNdmO9m1J8rHU14bNqaCs8c2K/VIftm/opDxzYr9Uh+1b+ihX8mU9dj36V+tqaCyDjkxBPPw0Kjr5R29gSpY43z4tPQ/uoJ/IvanrUv5F/aT1qaDMccLX1hS3lf7slKOOM6XhX0t/TQOdlW6R9VSI9juRlDrrrbNv8ALTQZHjj/AMFfWb+ikHHJ/gD1m/ooRHB6QfST1qYuxXB8uh1+/spoNoeN5mvlwpa2/KXNvLaPSnDjca1+5Gt18+3p5Og1NhMN4Q2/btTfyUqknIgPnT7qaDJ+N1+jBt9Zcf8Aipy8bjdOEf6i/wDboEGAXcqhSenOT94pU2SBcnIf+pamg0n44JQbJgS56jI6m3X8iaQccE1tcCQerlH+/kaD/wAnx25yrbqEhPssPvrm2CitYB1B3219IzU0Gp43pv1A+vJ/YpPhgm/UDfo+Mk/sUELs6EbwzfUR/up64WMDLZ7E3tm08u+gNPhfn/UD9o/9ivfC/N+oH13/ALNAT4MGwC2Gp74mnR4BToygnrLlRQHLccUwFzgbeWR7enkK4njrf9UT7Zv7NCibPXeAl/Pn3VxfZGt1Ma/9XNr16j2U0GHw2P8AqifbN/apDx2Sfqafbt/ZoNk2Q51MiN/+xXF9llfprr1G/wBRtTQbnjsk6MIn27f2aT4bJf1OP7dv7NB44POwvmTdfVqQ8Gn64/WFNBeeO2b9Sj+3b+zSfDdN+pJ9uf7VBbbDcG1vRb31yk2Sy7xamg4+G6f9Sj+3P9qlXjvm6cEn/wDQf7VAXcFe/J57KaNq4P8AGxgsRZZS2Gc9Ene37HHN+6jnD4hJFDIysp3FSCD5CK+W+4DUrZkk2FbNh5XiJ1OQ2B/eXvSfKKaPp+vVjWxuNLFR2GIiSZell5jj6tVb2eWjvY/GBg57Ayckx+jLzfb3p9NUFVepqSAi4II7KdQA3GlwxbZ8KLDYzzEhL7lC2zOR02zKAOsisJx22MRO2aaaSQ9bNu8gGg+qj/j6P6ThfNy/iirMhUHful/Df1jTlxTFM3LG+a2TOc371uqijYXA5MTgzJnYStmyajICCQARa5vbXWqXY3AnFSThJYuSQH4yTeSt7809J6B1VNi5UEYqTw39Y10GIfw39Y0d43gdg4igIxDZydRIOaAVFzzetxUNNi4GwJXEDMocASqdCGJ3L0ZRf94U0wJDEyeG/rGnjEv4b+saL5ODuEW/MmNrajEIQSXZNDlsRdG1q4/MLC9c3rj+mmwxnQxT+G/rGn91SeG/rGiLhnwehwiRNFnu7MpzNfQKCLaCo3A3YkeLkkEpcKiggKbXJJGpt0Wppin7pfw39Y0gxL+G/rGjfaHBnBwsqsJzmGlpB4Sra1v2ifqqK2xsEBfLMeaW0nU6WBAGmp5wv4Ot6aYFO6H8NvSaUYh/Db0mj/BcDMLIqt8aM3RyoPT1haz6UWZgNwZgPqJH8qSmFGKa4Bly5iBdmIAuQLk9A1rpLM6sy8rfKbXVyR9R6qqNoIcysFEijRkJtfp6OiumzIyBqAu4ADs6T2m9VFkMU/ht6xrrC0zAlTKwFrlcxAJ3XtUOV8qlj0C9LguEcsEYZYrRyObMbEMyWuAd4tmHl9NBOK4jNa02a+W1mvmtmy267XNuqvRx4hr5RM1jlNgx53gnt7K4fnfJybHkF5JnKt1F2S5B1vcp7K54fhNII2ZYQUSVZCSQcjFlKgAm4BKgbuy9MqpiwYg3ss+m/R9NSPvBHlFc3MwXOeVC7sxzW1F7XrjDwqmZQUhGWAJqLc1VdCt+sZkHpPXXN+Esk0bIsAyouc5T3iLYaE7hu7TTKOoxL+G/rGvd0v4b+sauOAmy4sbyjSZwFAsAbaksDc2/Z9tEp4KYHTntroPjd/s7ammAHuqTw39Y++nHFSeG/rH30efmngtOe2ouPjd4va4069KZLwRwjI/Js+ZUJuJM1uaStxbcbU8jAL3TJ4x/WPvr3dL+G/rH31wRrgUoNVHbuh/Df1jSGd/Db1jTK9QPMz+G3pNe5dvDb1jTAKWgfy7+G3rH303ln8NvWNNpbUHuWfw29Y0hmbw29Y++vWprrQMbFc0Hld5ItnObTpt1dte5VvCb0mqHuFwcuW53Brm1uvf7KvAtgPJQTtl7bxGGIMM0iWPehiVPlQ6eyt44A8Ju78NyjALIjFJAN2YAG47CGB+uvng1rfEafisR53/xJQUHHz86w3m5fxRVmiitL4+fnWG83L+KKs2WgJZtozQ4LBclI8eYz5sptezpa/kufTUU7cxen6TN6xr21r9w4K3+Z/GlFGO2KmHCSiJXwXI8r3QBZsyBWRle5uXJ723Z0VGntn7J2jJYd1srkXyZmLW67AddWKcFNqDdipB5A/uoT4e7anEqBGfDIos/JOy8sea2ZitiSA2UXvax6zQodpzdOKmNtW+Nk1U7vpVqcUaseCm07W7qe3VlkA/Dah/bRx+GID4mQg6Blc2vQfg9qYoOnJ4ucSBhYiV+kgLpmtvP11puCikxmGc8kvKFpZsPCRnugkY96SLm7DyBt1SzFnsEbRx00lhLK8gXUBmvYneRVjwbnaOHHNGxVhClmG8fGW0NQtsxFZAJEWKXIrSxKLCNzfmkdBsAbdF6k7D+b47zMf8AFqVPlZYfhIpyjNiiba/HEXspLWN9NxNMk2rLIiGCWdCz5czygA3sLAZie+IubdNUOAd05SZBfkY87c4DRiI9Lq1+/pMJO2JiZUjCJhkznNJm5ruqtbmAk3tvPRVwEEabQIBXENqdLS+TW3VqPJQ3mvrvvrfrvrVpMsHOt3Pf4y1uUvuOXfdeoC3ZVPyoBANwN5IF7AbzYb7VIV0p1MaRCTyZLLvUkZSR2i+hpRVRzx3yb/umqN8S5QIXYopuqE81TrqBuB5x9NXeO+Tf901Ty4CVY0laNhG5IRzuJH/OmrEtkdMi9z3zNm5XVdMve2BtvzAE69Rp0a/oznlGA5RSY7DKSAQCTvzWOlu2pEd1hWRsIjR3ycqS9i3bZt/1Wrvs/aISN37hSSMO13sbKWVFVMxVrKMrG19S3RbXFl+/n/o9M/Efwt98J+nx7v6v5v6/sgYAfFz/ABjJzRzRaza3s/TbyUmzu8m57oeTI5psCDvDj6S9lXOI2ms8Mpi2ciqo5zqbiIXuDfICT0HXdULCkyh2jwMbrGMzlS9lHbz/AGCll9+/9HH8R/C4+O8Jcll933vW/WfAu4rcQY4ZmC5jzBYXvqz7rAm9E8aqoASCQqVXezWDMAGU3W+gyi/loO4A49oMJipY7ZlEdri41kYbunfUo8PMV1pa+W/Jm2a18ua9r2I0pe3GdCbGhcsZ5F3OQNozAgMZGfcu8H8QqThnyKyiLKHD3N2LaRZhckbucR9R66DpeHuKW3yZJOgEep/1VY8GuFs2KkKPkymOS9kykFUJtvqZTQfgoGkyrGrOxHeqLnd1Cp/5CxP6vN6hqZwCjLTlVJUmFhmG8arRrtEclbNiHW98tld2IFiWdV+ivNuQALHXfWve5E9ZtZ6+xsSAScPKABcnIdB11CBrWYcG2jcsWUZmFiSGVgLAknq++sjh70eQfdSXSx0FLUMbSQFgyMbGwysB6bg04bVj8XJ9ov8ARVQSiHB9baAZrsRfmkkx6HM2YAWNhr2V0fC4PULITuNySPpWYAaa2XN098NNKFjtWPwJPXX0DmV3xOLWNsrRuD2SxsN17XVTr2UxU7aSRh/iSSlgdd4PSP8Al6ikVF/KcfgSesv9NI+1EsbJJftKkfXYURINMano9wD1gU16Dka1viN+SxHnf/ElZLWtcR3yeI87/wCNKCg4+PnWG83L+KKs3WtI4+PnWG83L+KKs2U0F1tdwMFgbkC5xFvXjoaRASAToDcC+gPSQNwNaXwO2CsuFV2lnGZmOVXsoscugsdTbfXfaezo4XChsQ3xTSu3LWCKrBRcCJibkn0VnWsA20trxTBOWjcyIoXlI5VGYDQZkZSL9tQxi8N4uf7WP+1RsgjYgWnU5EYh8Uq6uCQq/FnNYW17aVYYiw5uKyNK0YbldTkzXYDkrEcw6Zr1dTATHicMWByYjf0TRj2iO9SuEW1BiDFlURpCmSJQ1yo01zC2ug3dVHOxNlx4gKweRQyB7DFB3W+4MgiFu3XSvYjY/wCnRwCacIYTI3PuSQxFgbaDdTyMZ3gwANCOvfRHsM/o2P8AMx/xKNJ+B8D2DvO1t15N3+mkw/A2CMko86Eixyy2uOo2Go7KnkuMyXFWV1zc1xlcX74XBsfrAp2HxIRWVCqhxZ7GxYAggMekXANq1L82Y/G4j7X/AOaX82Y/G4j7X/5p5HiyoTL4Q9IrjjIibFSQVNwR/wA7K1v82Y/G4j7T/wCaGdp7Gw0TSgRzPyZRS3LWzPICQo+KIHlJA1FXUwG4SNgWZzdnN2NgLkkkmw03k1JBooi2XhC7LycqhGZTmxAzcy+YhOT7DbXW1ce4sMFDNh8Qt4TMByxvYFQFN4gNc28EgWNNMC+OPxb/ALtLicZLLhooGnwgjj1F5AGOmgfm9FHUfBvCFSzXIuq/F4gS6t0N8WoHtrgvBvZxsMk+tuobzbpFNiXhL2C3xEpwowxnwnJhs+kvONtQt8uovVzsvBzdxSYYTYVUkOa7khspVXIXWxBJt13vV6ODOztObLrb6Snf5Oi3T/OlPBHZ1g3JykEZr3W28gXa1hcg21qXx/yz+Tw+vnf7grZWOlhglhSbCBZhrnk56G1jbTQ20I1r2yMVLhkljixGDyyrlN5QbaEZl5uhsSKMzwZ2dr8XObX0Fr6Wvpb9oVZLwAwRAOWTXXvh7qXx+l/K43fU9g3gpps/Gdgj8mkrDf1VXGRcuXTvs2/p8laZhuB2Hj+TadNLHLJa46jYaiu/5tR+NxH2v/qpcvbtw58+G+NzZl/eX4ZQxQkEta3SLfXvq84DhRiSFN7xTE7r/JnU2o6/NqPxuJ+1/wDVI/BiMggy4mxFiOWOo6jpuq+TGBHi5+dDzLf7a06FyrZl0Nit+w2P3gVnvCjYceCjSXDtKrl8t850BUk2tbqoeG2MR4+b7RvfVlu7E5SWePJryRBUyqLAKQB2WrFYe9HkFTDtacixnmIOhHKNqD0b6ig0hapJu/f97+QpBU1dmSvykiISilrtcaZQC2830FVvdK+EK0h8oJGm8G9uulJvbKpQaFrkm7AAE663Nuu1M7oTwhXu6U8IUHW9MNM7qTwhUvA4N5wxhRpMtr5ei+6gtML3i+QU403DrZVB6rUrmoGGtY4jfk8R50fw0rJia1niM+TxHnR/DSgoOPn51hvNyfijrNlrSePn51hvNyfijrNVoCebaMsOCwYikePMZy2U2vZ0tfyXPpqEOEWL/WZvXp+0/mWB8uI/HHVQTUi0dbDgxeIw7TttCWJQWuLFtF1JJzD0U7aODxUWGOIXaEzAAHIylD32Ug882IPR2VN4I7FxhwoRu5lik54WXOzENY85UsLHQ2Jrrwp2Vi0wkioMK8Qu7iEOrKAczFUbS3SbdtTKvwCDwhxfTiZvXq54E42SXGgyuzkROAWNyBpoPTQiDRNxen9MHm3/AJVb0k7HQ2L/AJjFfbH3VA27CMNC0vK4t7EDLy9r3Nt+U29FEVRtobJGLjaFiVU2JYG1rG41IPV1ViVsBS8ImWNJLYgq5ZRbGm4K5Scw5LTvxRbgtnCSNJBPigHUNYzbri9r2rmeLiAqEOIksCzAaAXYKCb5OnKvoq7jwvIqsQ3IoUa30AsDfpq1IrvyN/mMV9sfdThsj/MYr7Y+6rGkJrOrgJxe2cmJbDh8ScrZc7Ythc2BsFWJjck2AGpqTsLGHETSws+KjaO9yuLLgkNlNjkHpq/fgOrTNiOWkhkY3OUqbXXKdChtcU7Z3BBMIzzI7SFhY3sLAm98oUW1tWvhDDsn/MYr7Y+6vfkj/MYr7Y+6rGvVnVwO8IB3LCZeVxcnOC5e6Cu/pJyn7qoJ9vMsSS/HlXJUWxrXBABIPxW+xG69HG0NjDGIYmuBcMWBAtbdqQfuqDPxfRsixmeQquoHNG4ZRduT1IGgvWolOw+zQ6K3L4sBlDWM50uL23U/8jDx+K+2PuqyEHJgJa2UBR5ALDXp0r1TVVo2MPH4r7Y+6hl9oscU2HjGJYh8uZsWVGlucfizYXNunoo3JtVeOA6mYzieWCRmzEKw36GxGU6abiTViUPcGMaMYzqWxUZQBvnJa+tvAFqIPyMPH4r7Y+6uuy+CSYMvIjtIXADFjqNb3tlG8mp1SrATw52eI4EPKTP8YBaSQsO9Y3AtvoJFaFxjfNk86PwtWeitzpi9nClpBTjVRQ4md1ZwL2ufu1qvSMk2HVerLEd8/lP3VFvYtbfk/nVHPuVuykOFbqHpqwLnwV9vvpM56h7ffQVksJXeN+lPwM7Jmy316q6ysTv6JLeTm16De31fdQEmF1RfIKe1S9iYaJ4xyshS2UaEd70mxGvV0W367q446NVchGzrpZuvQE6eXSoIhrWeI35PEedH8NKydq1jiM+TxHnR/DSgoOPn51hvNyfijrNRWk8fXzrDebk/FHWarQXW2ZMuBwR//wBH8SOqaLFFwqcnzr2uLlnzGygL0nyC9XO10vgsCDu/SP4kdQmw/cMMLxk914jM0bXI5CEXQOv7b845voqumpvSKLY+H74ONUxEKO63SyS2cZeb8ZGV5pGUjffsFOPGF3XFJHCkcDFGQ8rLdirA35NMoBNtN9+w0BjZ8CixK3tqSfaNdKf3HhyMvNPUQ2v36+SqamYnCvExjdSrKbEEEEHtB1FEPF189Hm3/wBtQNmYx8ZDJh5znxOGjMkMupaWBe/jfwso5yneAGFTuLz54PNv/trN6J2h4zhliXnkYFgisVChrCMBstyo1Zr23gjfRVh+GJGHhkZVJbPnLPySNkORmWTwgSpygHvhe171H4T8D8IGkxcjSIgvNLGhAD5egG3NLMQt/wBoms+llOJtJiCAoAWGMEhYkG5VHV9++pkq9D2LjbhchRh3W/NDPKFUX3FiFNh22NqL9j7S7qjzjW1gSuqbrgI4uG039OouBesQXBwA3uhv0XP3dFW/B7b7bLlV4iXwshAnhvf/APa33OBuPZY1bxPIb8Y23pcJDGIjlaVypcC5UAAnL2m/sNUfA7hXO04inuysrDJq75kXMSoF2JIvp7BR1wm2HDjIuTkN1NnV16NLq6+VT7ayzbmEXAuMJhXblZEvPOx1WN7ZYVt3oy2Ldea24VJnS37GWJ41UgsJIRKWFwYplPN3gyLYhGII0BP1bqnbF4xUxhConJhuYVMmeQkkAZYwBzdRqCx36C16yk7Mw40uot1sb+mnjZ8JHxbKki6o6sbgjUHQ339NXxZ1vBS2+scxHDjEySOwLKMwCgNZYhmIAI3MdPpA/VR9xf8ACZ8bCyz/AC8BCux3up0Vz+0CMrdd1PSao+FHAvCo8mLkZ1iUNLLGhC5zuCq2ti7so3eEeisz1Wr7i5wHDXJh4ZmVTnjLyAuIxYEqSjm92BB5oB32Nt9RsNxu4WRwohmS+gLuiLfoztrYdtjWbuzYvLJiDZVAWGMEhI0G5VXoHTv7TvrybKg6cvrn31rxZ1uOB2n3UvKAW+jYG40A71ho1ri5HX0UK8Y3CGXCpEkPNaUtdhvsuXmjqJzb+ygvg3t9tmTKAWbCSMOUS98p3GRL6BwNQfpAWPZqPCrYEeMh5OU2scwcfR074fska+Q1mzK1LoN4HcK5mmMc+bKUdgty7IUFzl3sQQDpruuKvMZxqRYYhJoS7bwYpEa463G5G/ZBPlG6gbbEHcTjCYViJpI82InJsVjbVYVtqvMsW11LW0A1rPyPDuAUeV9fJe9axnWs7G4wYsZZUXJn5mQtnkJzacxRoN2ov9VqvytYONmILGM5JF1R1cghhqGuDe9+mtV4AcI2xsDrN84gIEh8YpuFk7GuCrdZsek1LxWVH4xvmyedH4WrPRWh8Y3zZPOj8LVnl6cek5dnUtNvSmtIpcR3z+U/dUVt5/c/3VKn75/KfuqJfn/UPxCqCh9kHqpo2QeqtMxGzhm732dlKuzB1eygxHHx5XZeqX/aK5Q72+r7quOGcOTGzr1Sj+GtU8O9vq+6gJMMeYvkFOamYY8xf3RTmqDm1azxGfJ4jzo/hpWSmta4jPk8R50fw0oB/j7+dYbzcn4o6zNa0vj9P6VhvNyfijrMIpuaboetWuRu3i1rdI17aoINqH9CwP8A3P8AEjqXtJI2x2HzhDH+TkKh3KL8i1ucASOdfo1NQ9qn9DwP/c/xI6ZFE2Lhjji1xWFDckm84iBjmMajpeM5rKNSraajWRQeIwQLW3XNI8e/yVYmOOTK0RWNlI5pAHTe9ydaWKNIh8ayva+VRY77XN779KqDDg+EG1tncnkCnDDlAjFh8jJyma4BvbeKdxYH9JTzDfctVeyb4dZHcZcViI+SgQ83koXHOlYnQEpzVG83J0FW/F188/6bj8NS9LBBxnue4MQB/gE+TlXv7QvsrM+FcUYkQRhAOQh71892y84nQZWvvUXt11r/AAqw6tGeUvyTI0UpAuURrESgdOR1VrdWasg2hgTCxw+JCrIFGSUc5XQ968baBlPQf5gis8F5KXk/+Wq22VGhweOLBc45HIS1j8o2bKlrNpv107b1y7gYDnSKFKhbixNhqNL1KweEjna3yOGQqcRMFJ01sqjpc2bKOk9gNbZbDsiZhs2G98wwaX6+8b22tWfcKI0OO2uZApIX4u75LaplKixznJuXS/XR/sDbUGIGVeYzLm5I71SwVVB+llUKDby0DcNNlvmM6LneKMR4uPpaNdI8SB9JSoAbwWXXQ3rE7avQG5Ia2IAua5SxeQ1PkwqyAmFkUMACui2sb9J/lT3CIWMhWV2IsoA3jQWsTvrbI/4IhU2zixCFEQgJAR863IhsA5AvzukipvGszHByhfGYcN+78eR/rA9lVnAox4Mus5buiUiScZT8SiG8cR63ZjmIG4IBaifhVDHNASzDkJo+TeUaiMEh4p9N6o417GY9FYvbU6ZDwnw8azqEsByUZ74PqU1Om7X6PRVY2HHZ6KtsdgDE7YfFII51AAc6hl3q6m9mBG4jQioz4JiTmdQC2a9uq4va/srbJ+AiQ4LFkgZ1aLIc9jYkhrJ9LTp6K2vAO35PTPfMMNHm6/kVv7Kx/Z+CjnfX4rCRspnlUE36o0H0naxAH17hWxbM2nFiAyEZHZcxiIsQhGUBfCCrZbjqrHJrizbb0YbG7XaUAtduTu+Wx5QAEC3POW3N6aDXgG/TXWjvhls98z4gLn5NVjxketxbmpie1JFC3PQykE7qGOQD5TAyABw+WwFiLa3La+S1aiKZowLbuj7/AGVq/AmMJtjGCIAQjD7lfONeSK8/6XOLa1ncUMcK2kyyP0IBcg9ABBN76dFHnAzExYHlBiGIxErB5wFJEKL8nE37ZY5m6goFL0QQcY3zZPOj8LVndaDxhSBsLGykMpkBBGoIyNqDWeis8ejl2dS3ptOrSKSfe/lP3VFZbkgb8mnpqTMdX8prnydyCCQbW06qo5d04nxkv2je+vd14nxs32je+u4RvDb0D3V7km8NvQPdQRiWNi5JYve5NydLamnw72+r7q6mE9JJtu3e6uUI1fyj7qAiw3eL5BTmpuG7xf3RSytYEncNagY1a1xGfJ4jzo/hrWNJtBTYbjv+ry1snEX8niPOD+GtAP8AH6P0rDebk/FHWUphNRc6DorVuPz51hvNyfijrMhVF5tT5ngP+5/iR1TMN2pBBuCDYgjUEHeDVxPIkuFwyCRFeIzB1ckd+yspBtYiwNSdl4hI1CO0JszHMChNjydgMy697INfD7KyqJNt5pRbF4fD4s7uUcGOU/vSRkFj2kXrnDtZYtcNhMNh26HOadl7V5UkA/VVvhMZAsYBjgLAkj4wW+UMircpew0W/ULV6XFw5bRiFTZwLlDlzbtcpzWPTpoOm+l0Bm0WZ3ZpWeRn1ZyxLMem5P8AzSi/iwJ7rBIteN9PVrptLFwusiosIzliCSoKd5lUWB0GVte2uXBHFx4bFhpXUKUZcyksATa17DsqXo+WqstxY7qGcbweZVKRCKWEknuedM6KTvMRuGjv+yQKm/nXg/Hp6D7q9+dWD8ent91c/bfoMJwTXNpszDqb98cTMy/Z3GnZeuXDfYM/citmU8k4YQwpkiRSLEog3tu5xubaUWfnVg/Hp7fdXjwpwfj09vuq7yTIzfi4wUsmLRlDBIzndmv4JXIL9JJrUtqbLExV1ZopU1jlQ2ZfeD0g6HpqJFwlwS6LNGB2Aj+VdPzpwf6wnt91LtJkD+0ODJc3lwOExDeHGz4YntYRkqT9QqTsfg28ZvFDh8H1umaaYfuSyHmeUAGrDF8IsI4A7pVbMDcFhoDqNOsVCXbMOQDuyPMHDXzSWsFAN7i5uQWy6DW1+mns9My2/suTDYqSN1kY5yyMLkuGa9y2pJI0Pb01r3AzAPHgo45hzjmZlPQGYtlPkBqtl2vC3J3xkQMakDR2zHodiQN1l01+lrrXXC7aw6lgcYrBiNcz3AA1AGXS56Qdxq3bCZC7Q4NNlyIsU8I72DEKTye/SGQENGNdwNuyqaLghHcW2XEp63xkrr6mUXHYTVpFtaEWJxqkjLlGZ7GzljnNrm4IGgqVhNvYVXLNikJIOl3IBLs2gOnelV3fRp7h6DvDnYk64VHDAiJr8jCmSONSLZkjG9r2uxubdNVfFvhHfFKyCQRRXZi37SkBBoN5JJ37q0E8J8H49Pb7qbHwlwQ0E8YHYCP5U24ZEnamyhKVdHaKZAQkq7wDvVhuZT0qbg0K47gqGa8uz8NOfCilkw1+0ouZb+QCiT86MJ+sJ7fdXvznwnj09vuqTYvpU7G4OGI3hw8GD63UtPMP3JZO8PaACKzPbWzXw+IljkWRjnLIw52cEkhjcXYm+tz/AO9i/OfCePT2+6mvwiwRIJmjJG64Onsqy1MgY2rhXi2VhUk0cOCR1Zg7ZfqvQrRlw621BNAixyqxEgJ7BlYXN/KKC1a9ajNPrxNNzDr9vspAdaqKifR2vfffdTxiv2V+zHuqxkVTqbemk5Jd386CB3UPBT1B7q93WPBT1BVj3OKXucVRXDF/sp6grnLKG6h2Ktvuq17nFKMOKB+GHMXyClkFwQeka0t6a5qCrTZ7Lzc3Mvfdr5L31ra+Iv5PEecH4FrJDWtcRfeYjzg/AKCg4/PnWG83J+KOsxBr6B4zeAT7RaKSOQRtGGGq5gQ2U+ELWK+2gf4HMV49Psj/AF1RnINPFaF8EGL8bGfqYezWl+CHF+Nj9VqgzylrQvghxfjY/Vb3174IsX42P1W99BnU72UnqFR4MWbBSQbm4677rXtr11ph4ocX42P1WrlHxM4lTcSRX/daqAOvCtB+CLF+Mj9DV74IsX4yP0NUGfXr160H4I8X4yP0NXvgkxfjI/Q1AAXr160D4JMX4yP0NXvgkxfjI/Q1AAV4Uf8AwSYvxkfoavfBLi/GR+hqACr16PvgmxfjI/Q1e+CXF+Mj9DUAHSXo++CbF+HH6GpDxT4vw4/Q1ABA0uzwZ5eSjsTYm7Gw3gb7HpIo7bilxZ0LxehvdTDxP4jrh9B91AL/AJEn53MFlsCQSd65tBlu1uaDYfSFJHsecxCXKuUgEc83N+wLRV8EOJ0OaK43GzaeSkXifxI3GEdGgYadVFDL7FnAY5VIUFiVYkWF9xC2J0OnvpkWyZmXNlUALm1e3NylswGXUadHTRUvFDiRuMQ8gYeWvHigxHXD6G91AOcHrjFSx8kZXjia3J5HdW5vPhjkAWRgDuPQTanbew8S4nJNiFiZxESFw2QKG0dpbSERSAXJABBNt16ITxQYj/B9B91eXihxA3cj6D7qYa4zYJMwfDRQPL3JDyUaKJOb3Q6u9iOdzCBntfRjpSYrAYcJJkSPuXLOXlAF0mXEBUUSb1slgFvqK7niexH+D6p91e+B/Ef4Pqn3VMNOTDxxzM82HiUp3VyaiNQHwqCEo1rajV7NvOtU/CLBJh8NFEiqWgleJmAF3PIpKbtvPygq2+B6f/B9U+6nx8UWJXVTCD2A+6mGs1i2k5AJAt1+g5Tp6Ktr0XLxN4gNmzR+hql/BVi/Dj/1e6qgHvXs1HHwV4vw4/8AV7q98FeL8OP/AFe6gBr0xjR58FWL8OP/AFe6vDipxfjI/Q1AAGtc4ijzMT5wfgFUY4psV4yP0GtB4uOCTbPjkDuHaR82gsAMqqBv13E37eyg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AutoShape 12" descr="https://www.selinc.com/uploadedImages/Products/productImages/SEL_787_3,_4/787-3E_150.jpg?n=357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Trapezoid 14"/>
          <p:cNvSpPr/>
          <p:nvPr/>
        </p:nvSpPr>
        <p:spPr>
          <a:xfrm>
            <a:off x="-152675" y="4846216"/>
            <a:ext cx="6821368" cy="1279513"/>
          </a:xfrm>
          <a:prstGeom prst="trapezoid">
            <a:avLst>
              <a:gd name="adj" fmla="val 130118"/>
            </a:avLst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3" name="Picture 4" descr="http://img.directindustry.com/images_di/photo-g/inductive-voltage-transformer-sf6-gas-insulated-70728-4955449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7" r="46407"/>
          <a:stretch/>
        </p:blipFill>
        <p:spPr bwMode="auto">
          <a:xfrm>
            <a:off x="237589" y="5326175"/>
            <a:ext cx="279693" cy="70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70"/>
          <p:cNvSpPr txBox="1"/>
          <p:nvPr/>
        </p:nvSpPr>
        <p:spPr>
          <a:xfrm>
            <a:off x="530710" y="5888948"/>
            <a:ext cx="1169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Merging Unit</a:t>
            </a:r>
          </a:p>
        </p:txBody>
      </p:sp>
      <p:sp>
        <p:nvSpPr>
          <p:cNvPr id="207" name="TextBox 71"/>
          <p:cNvSpPr txBox="1"/>
          <p:nvPr/>
        </p:nvSpPr>
        <p:spPr>
          <a:xfrm>
            <a:off x="219773" y="5959976"/>
            <a:ext cx="322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VT</a:t>
            </a:r>
          </a:p>
        </p:txBody>
      </p:sp>
      <p:sp>
        <p:nvSpPr>
          <p:cNvPr id="208" name="TextBox 72"/>
          <p:cNvSpPr txBox="1"/>
          <p:nvPr/>
        </p:nvSpPr>
        <p:spPr>
          <a:xfrm>
            <a:off x="1500973" y="5959848"/>
            <a:ext cx="331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CT</a:t>
            </a:r>
          </a:p>
        </p:txBody>
      </p:sp>
      <p:cxnSp>
        <p:nvCxnSpPr>
          <p:cNvPr id="209" name="Straight Connector 17"/>
          <p:cNvCxnSpPr>
            <a:endCxn id="205" idx="1"/>
          </p:cNvCxnSpPr>
          <p:nvPr/>
        </p:nvCxnSpPr>
        <p:spPr>
          <a:xfrm flipV="1">
            <a:off x="484462" y="5765300"/>
            <a:ext cx="221960" cy="6653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77"/>
          <p:cNvCxnSpPr/>
          <p:nvPr/>
        </p:nvCxnSpPr>
        <p:spPr>
          <a:xfrm flipV="1">
            <a:off x="1115605" y="5229996"/>
            <a:ext cx="0" cy="3766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116"/>
          <p:cNvSpPr txBox="1"/>
          <p:nvPr/>
        </p:nvSpPr>
        <p:spPr>
          <a:xfrm>
            <a:off x="1306928" y="5221169"/>
            <a:ext cx="1180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MMS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SMV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IEE 1588</a:t>
            </a:r>
          </a:p>
        </p:txBody>
      </p:sp>
      <p:pic>
        <p:nvPicPr>
          <p:cNvPr id="204" name="Picture 6" descr="http://image.made-in-china.com/2f0j00JeUQmZBhQNoq/Oil-Impregnated-Paper-Current-Transformer-LBT7-220-252-W-Dead-Tank-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8" r="28951"/>
          <a:stretch/>
        </p:blipFill>
        <p:spPr bwMode="auto">
          <a:xfrm flipH="1">
            <a:off x="1524016" y="5269031"/>
            <a:ext cx="260372" cy="76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0" name="Straight Connector 75"/>
          <p:cNvCxnSpPr/>
          <p:nvPr/>
        </p:nvCxnSpPr>
        <p:spPr>
          <a:xfrm flipH="1" flipV="1">
            <a:off x="1427112" y="5760826"/>
            <a:ext cx="156030" cy="8311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100"/>
          <p:cNvCxnSpPr/>
          <p:nvPr/>
        </p:nvCxnSpPr>
        <p:spPr>
          <a:xfrm flipV="1">
            <a:off x="1094819" y="5223520"/>
            <a:ext cx="2197385" cy="227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115"/>
          <p:cNvSpPr txBox="1"/>
          <p:nvPr/>
        </p:nvSpPr>
        <p:spPr>
          <a:xfrm>
            <a:off x="4022841" y="5301208"/>
            <a:ext cx="303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otham Book" panose="02000604040000020004" pitchFamily="50" charset="0"/>
                <a:ea typeface="+mn-ea"/>
                <a:cs typeface="+mn-cs"/>
              </a:rPr>
              <a:t>Process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acquisition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Circuit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breaker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976198" y="1963761"/>
            <a:ext cx="1966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otham Book" panose="02000604040000020004" pitchFamily="50" charset="0"/>
                <a:ea typeface="+mn-ea"/>
                <a:cs typeface="+mn-cs"/>
              </a:rPr>
              <a:t>Station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Supervision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912837" y="1999304"/>
            <a:ext cx="2946051" cy="516190"/>
            <a:chOff x="390961" y="2589677"/>
            <a:chExt cx="2946051" cy="516190"/>
          </a:xfrm>
        </p:grpSpPr>
        <p:sp>
          <p:nvSpPr>
            <p:cNvPr id="421" name="Ellipse 420"/>
            <p:cNvSpPr/>
            <p:nvPr/>
          </p:nvSpPr>
          <p:spPr>
            <a:xfrm>
              <a:off x="2129817" y="2653767"/>
              <a:ext cx="1207195" cy="36414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2" name="Ellipse 421"/>
            <p:cNvSpPr/>
            <p:nvPr/>
          </p:nvSpPr>
          <p:spPr>
            <a:xfrm>
              <a:off x="390961" y="2619487"/>
              <a:ext cx="1258379" cy="413667"/>
            </a:xfrm>
            <a:prstGeom prst="ellipse">
              <a:avLst/>
            </a:prstGeom>
            <a:noFill/>
            <a:ln w="28575">
              <a:solidFill>
                <a:srgbClr val="418F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3" name="文字方塊 7"/>
            <p:cNvSpPr txBox="1"/>
            <p:nvPr/>
          </p:nvSpPr>
          <p:spPr>
            <a:xfrm>
              <a:off x="547518" y="2665307"/>
              <a:ext cx="871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itchFamily="34" charset="0"/>
                  <a:cs typeface="Calibri" pitchFamily="34" charset="0"/>
                </a:rPr>
                <a:t>LAN A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24" name="文字方塊 7"/>
            <p:cNvSpPr txBox="1"/>
            <p:nvPr/>
          </p:nvSpPr>
          <p:spPr>
            <a:xfrm>
              <a:off x="2287838" y="2672102"/>
              <a:ext cx="871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itchFamily="34" charset="0"/>
                  <a:cs typeface="Calibri" pitchFamily="34" charset="0"/>
                </a:rPr>
                <a:t>LAN B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425" name="Picture 4" descr="C:\Users\jack_lin\Desktop\PT-7528-TX_front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88" y="2590378"/>
              <a:ext cx="775643" cy="119032"/>
            </a:xfrm>
            <a:prstGeom prst="rect">
              <a:avLst/>
            </a:prstGeom>
            <a:noFill/>
          </p:spPr>
        </p:pic>
        <p:pic>
          <p:nvPicPr>
            <p:cNvPr id="426" name="Picture 4" descr="C:\Users\jack_lin\Desktop\PT-7528-TX_front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783" y="2980433"/>
              <a:ext cx="775643" cy="119032"/>
            </a:xfrm>
            <a:prstGeom prst="rect">
              <a:avLst/>
            </a:prstGeom>
            <a:noFill/>
          </p:spPr>
        </p:pic>
        <p:pic>
          <p:nvPicPr>
            <p:cNvPr id="427" name="Picture 4" descr="C:\Users\jack_lin\Desktop\PT-7528-TX_front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2589677"/>
              <a:ext cx="775643" cy="119032"/>
            </a:xfrm>
            <a:prstGeom prst="rect">
              <a:avLst/>
            </a:prstGeom>
            <a:noFill/>
          </p:spPr>
        </p:pic>
        <p:pic>
          <p:nvPicPr>
            <p:cNvPr id="428" name="Picture 4" descr="C:\Users\jack_lin\Desktop\PT-7528-TX_front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2986835"/>
              <a:ext cx="775643" cy="119032"/>
            </a:xfrm>
            <a:prstGeom prst="rect">
              <a:avLst/>
            </a:prstGeom>
            <a:noFill/>
          </p:spPr>
        </p:pic>
      </p:grpSp>
      <p:pic>
        <p:nvPicPr>
          <p:cNvPr id="430" name="Picture 7" descr="D:\ARC\ARC_Libraries\V11.1\LIB\ACTUAL\PcVue\V1.8\FR\Lib\SH_SYSTEM\B\PCVUE_LIBS_SYSTEM_MONITOR_DARK_FRONT_12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205" y="1091290"/>
            <a:ext cx="378822" cy="37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5" name="Picture 2" descr="D:\ARC\ARC_Libraries\V11.1\LIB\ACTUAL\PcVue\V1.8\FR\Lib\SH_SYSTEM\B\PCVUE_LIBS_SYSTEM_WORKSTATION_LIGHT_FRONT_12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021" y="999944"/>
            <a:ext cx="645290" cy="64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7" name="Ellipse 436"/>
          <p:cNvSpPr/>
          <p:nvPr/>
        </p:nvSpPr>
        <p:spPr>
          <a:xfrm>
            <a:off x="1501226" y="3380653"/>
            <a:ext cx="1698661" cy="46897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8" name="Picture 4" descr="C:\Users\jack_lin\Desktop\PT-7528-TX_front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3552524"/>
            <a:ext cx="775643" cy="119032"/>
          </a:xfrm>
          <a:prstGeom prst="rect">
            <a:avLst/>
          </a:prstGeom>
          <a:noFill/>
        </p:spPr>
      </p:pic>
      <p:pic>
        <p:nvPicPr>
          <p:cNvPr id="439" name="Picture 4" descr="C:\Users\jack_lin\Desktop\PT-7528-TX_front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085" y="3557099"/>
            <a:ext cx="775643" cy="119032"/>
          </a:xfrm>
          <a:prstGeom prst="rect">
            <a:avLst/>
          </a:prstGeom>
          <a:noFill/>
        </p:spPr>
      </p:pic>
      <p:pic>
        <p:nvPicPr>
          <p:cNvPr id="436" name="Picture 2" descr="D:\ARC\ARC_Libraries\V11.1\LIB\ACTUAL\PcVue\V1.8\FR\Lib\SH_SYSTEM\B\PCVUE_LIBS_SYSTEM_WORKSTATION_LIGHT_FRONT_12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97" y="2928170"/>
            <a:ext cx="645290" cy="64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3" name="Connecteur droit 442"/>
          <p:cNvCxnSpPr/>
          <p:nvPr/>
        </p:nvCxnSpPr>
        <p:spPr>
          <a:xfrm>
            <a:off x="1496347" y="1796677"/>
            <a:ext cx="0" cy="212470"/>
          </a:xfrm>
          <a:prstGeom prst="line">
            <a:avLst/>
          </a:prstGeom>
          <a:noFill/>
          <a:ln w="28575">
            <a:solidFill>
              <a:srgbClr val="418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4" name="Connecteur droit 443"/>
          <p:cNvCxnSpPr/>
          <p:nvPr/>
        </p:nvCxnSpPr>
        <p:spPr>
          <a:xfrm>
            <a:off x="3255290" y="1805498"/>
            <a:ext cx="457" cy="189765"/>
          </a:xfrm>
          <a:prstGeom prst="lin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5" name="Connecteur droit 444"/>
          <p:cNvCxnSpPr/>
          <p:nvPr/>
        </p:nvCxnSpPr>
        <p:spPr>
          <a:xfrm flipH="1">
            <a:off x="1143660" y="1785135"/>
            <a:ext cx="3590259" cy="11699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6" name="Connecteur droit 445"/>
          <p:cNvCxnSpPr/>
          <p:nvPr/>
        </p:nvCxnSpPr>
        <p:spPr>
          <a:xfrm flipV="1">
            <a:off x="1392436" y="1648901"/>
            <a:ext cx="1869" cy="16257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7" name="Connecteur droit 446"/>
          <p:cNvCxnSpPr/>
          <p:nvPr/>
        </p:nvCxnSpPr>
        <p:spPr>
          <a:xfrm flipV="1">
            <a:off x="2290861" y="1628188"/>
            <a:ext cx="1869" cy="16257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8" name="Connecteur droit 447"/>
          <p:cNvCxnSpPr/>
          <p:nvPr/>
        </p:nvCxnSpPr>
        <p:spPr>
          <a:xfrm flipV="1">
            <a:off x="3531071" y="1485305"/>
            <a:ext cx="3139" cy="29507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0" name="Connecteur droit 449"/>
          <p:cNvCxnSpPr/>
          <p:nvPr/>
        </p:nvCxnSpPr>
        <p:spPr>
          <a:xfrm flipV="1">
            <a:off x="4330105" y="1638513"/>
            <a:ext cx="1869" cy="16257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1" name="Nuage 450"/>
          <p:cNvSpPr/>
          <p:nvPr/>
        </p:nvSpPr>
        <p:spPr>
          <a:xfrm>
            <a:off x="4733919" y="1053211"/>
            <a:ext cx="708709" cy="404372"/>
          </a:xfrm>
          <a:prstGeom prst="cloud">
            <a:avLst/>
          </a:prstGeom>
          <a:noFill/>
          <a:ln>
            <a:solidFill>
              <a:srgbClr val="004C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2" name="Connecteur droit 451"/>
          <p:cNvCxnSpPr>
            <a:stCxn id="426" idx="2"/>
            <a:endCxn id="438" idx="0"/>
          </p:cNvCxnSpPr>
          <p:nvPr/>
        </p:nvCxnSpPr>
        <p:spPr>
          <a:xfrm flipH="1">
            <a:off x="1515270" y="2509092"/>
            <a:ext cx="16211" cy="1043432"/>
          </a:xfrm>
          <a:prstGeom prst="line">
            <a:avLst/>
          </a:prstGeom>
          <a:noFill/>
          <a:ln w="28575">
            <a:solidFill>
              <a:srgbClr val="418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3" name="Connecteur droit 452"/>
          <p:cNvCxnSpPr>
            <a:stCxn id="428" idx="2"/>
            <a:endCxn id="439" idx="0"/>
          </p:cNvCxnSpPr>
          <p:nvPr/>
        </p:nvCxnSpPr>
        <p:spPr>
          <a:xfrm flipH="1">
            <a:off x="3259907" y="2515494"/>
            <a:ext cx="1375" cy="1041605"/>
          </a:xfrm>
          <a:prstGeom prst="lin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0" name="TextBox 115"/>
          <p:cNvSpPr txBox="1"/>
          <p:nvPr/>
        </p:nvSpPr>
        <p:spPr>
          <a:xfrm>
            <a:off x="3976198" y="3790351"/>
            <a:ext cx="2149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otham Book" panose="02000604040000020004" pitchFamily="50" charset="0"/>
                <a:ea typeface="+mn-ea"/>
                <a:cs typeface="+mn-cs"/>
              </a:rPr>
              <a:t>Bay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Protection &amp; control</a:t>
            </a:r>
          </a:p>
        </p:txBody>
      </p:sp>
      <p:cxnSp>
        <p:nvCxnSpPr>
          <p:cNvPr id="454" name="Connecteur droit 453"/>
          <p:cNvCxnSpPr/>
          <p:nvPr/>
        </p:nvCxnSpPr>
        <p:spPr>
          <a:xfrm flipV="1">
            <a:off x="2748604" y="3925170"/>
            <a:ext cx="11971" cy="1080511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5" name="Connecteur droit 454"/>
          <p:cNvCxnSpPr/>
          <p:nvPr/>
        </p:nvCxnSpPr>
        <p:spPr>
          <a:xfrm flipV="1">
            <a:off x="1874023" y="3894922"/>
            <a:ext cx="11971" cy="1080511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35" name="Picture 2"/>
          <p:cNvPicPr>
            <a:picLocks noChangeAspect="1" noChangeArrowheads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865" y="4928356"/>
            <a:ext cx="1497625" cy="23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" name="Picture 10" descr="http://proav.roland.com/assets/images/products/main/s4000m_main_front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22" y="5589240"/>
            <a:ext cx="780531" cy="35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6" name="Picture 4" descr="http://img.directindustry.com/images_di/photo-g/inductive-voltage-transformer-sf6-gas-insulated-70728-4955449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7" r="46407"/>
          <a:stretch/>
        </p:blipFill>
        <p:spPr bwMode="auto">
          <a:xfrm>
            <a:off x="2328832" y="5281270"/>
            <a:ext cx="279693" cy="70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7" name="TextBox 70"/>
          <p:cNvSpPr txBox="1"/>
          <p:nvPr/>
        </p:nvSpPr>
        <p:spPr>
          <a:xfrm>
            <a:off x="2621953" y="5844043"/>
            <a:ext cx="1169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Merging Unit</a:t>
            </a:r>
          </a:p>
        </p:txBody>
      </p:sp>
      <p:sp>
        <p:nvSpPr>
          <p:cNvPr id="458" name="TextBox 71"/>
          <p:cNvSpPr txBox="1"/>
          <p:nvPr/>
        </p:nvSpPr>
        <p:spPr>
          <a:xfrm>
            <a:off x="2311016" y="5915071"/>
            <a:ext cx="322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VT</a:t>
            </a:r>
          </a:p>
        </p:txBody>
      </p:sp>
      <p:sp>
        <p:nvSpPr>
          <p:cNvPr id="459" name="TextBox 72"/>
          <p:cNvSpPr txBox="1"/>
          <p:nvPr/>
        </p:nvSpPr>
        <p:spPr>
          <a:xfrm>
            <a:off x="3647728" y="5949280"/>
            <a:ext cx="331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CT</a:t>
            </a:r>
          </a:p>
        </p:txBody>
      </p:sp>
      <p:cxnSp>
        <p:nvCxnSpPr>
          <p:cNvPr id="460" name="Straight Connector 17"/>
          <p:cNvCxnSpPr>
            <a:endCxn id="464" idx="1"/>
          </p:cNvCxnSpPr>
          <p:nvPr/>
        </p:nvCxnSpPr>
        <p:spPr>
          <a:xfrm flipV="1">
            <a:off x="2575705" y="5720395"/>
            <a:ext cx="221960" cy="6653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1" name="Picture 6" descr="http://image.made-in-china.com/2f0j00JeUQmZBhQNoq/Oil-Impregnated-Paper-Current-Transformer-LBT7-220-252-W-Dead-Tank-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8" r="28951"/>
          <a:stretch/>
        </p:blipFill>
        <p:spPr bwMode="auto">
          <a:xfrm flipH="1">
            <a:off x="3677182" y="5233258"/>
            <a:ext cx="260372" cy="76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2" name="Straight Connector 75"/>
          <p:cNvCxnSpPr/>
          <p:nvPr/>
        </p:nvCxnSpPr>
        <p:spPr>
          <a:xfrm flipH="1" flipV="1">
            <a:off x="3550827" y="5666467"/>
            <a:ext cx="236560" cy="9435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77"/>
          <p:cNvCxnSpPr/>
          <p:nvPr/>
        </p:nvCxnSpPr>
        <p:spPr>
          <a:xfrm flipV="1">
            <a:off x="3269708" y="5229996"/>
            <a:ext cx="0" cy="3766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4" name="Picture 10" descr="http://proav.roland.com/assets/images/products/main/s4000m_main_front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665" y="5544335"/>
            <a:ext cx="780531" cy="35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Image 9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683" y="1378063"/>
            <a:ext cx="276704" cy="273487"/>
          </a:xfrm>
          <a:prstGeom prst="rect">
            <a:avLst/>
          </a:prstGeom>
        </p:spPr>
      </p:pic>
      <p:sp>
        <p:nvSpPr>
          <p:cNvPr id="468" name="Rectangle 467"/>
          <p:cNvSpPr/>
          <p:nvPr/>
        </p:nvSpPr>
        <p:spPr>
          <a:xfrm>
            <a:off x="6371114" y="1442052"/>
            <a:ext cx="5894624" cy="4473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PcVue</a:t>
            </a: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Architecture </a:t>
            </a:r>
          </a:p>
          <a:p>
            <a:pPr marL="798513" marR="0" lvl="2" indent="-341313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Flexible and scalable architectures</a:t>
            </a:r>
          </a:p>
          <a:p>
            <a:pPr marL="798513" marR="0" lvl="2" indent="-341313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protocols support : DNP3,IECs,Modbus,…</a:t>
            </a:r>
          </a:p>
          <a:p>
            <a:pPr marL="798513" marR="0" lvl="2" indent="-341313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Seamless redundancy mechanisms</a:t>
            </a:r>
          </a:p>
          <a:p>
            <a:pPr marL="798513" marR="0" lvl="2" indent="-341313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Based on 61850 server (PRP/HSR)</a:t>
            </a:r>
          </a:p>
          <a:p>
            <a:pPr marL="798513" marR="0" lvl="2" indent="-341313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PcVue</a:t>
            </a: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« gateway » 104 server</a:t>
            </a:r>
          </a:p>
          <a:p>
            <a:pPr marL="798513" marR="0" lvl="2" indent="-341313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61850 – SCL</a:t>
            </a:r>
          </a:p>
          <a:p>
            <a:pPr marL="798513" marR="0" lvl="2" indent="-341313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monitoring via MMS or SNMP protocols</a:t>
            </a:r>
          </a:p>
          <a:p>
            <a:pPr marL="0" marR="0" lvl="1" indent="0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prstClr val="black">
                    <a:lumMod val="50000"/>
                    <a:alpha val="3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9" name="Image 46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429" y="3335006"/>
            <a:ext cx="276704" cy="273487"/>
          </a:xfrm>
          <a:prstGeom prst="rect">
            <a:avLst/>
          </a:prstGeom>
        </p:spPr>
      </p:pic>
      <p:pic>
        <p:nvPicPr>
          <p:cNvPr id="475" name="Picture 3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435996"/>
            <a:ext cx="677027" cy="21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7" name="Image 46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42" y="1348562"/>
            <a:ext cx="276704" cy="273487"/>
          </a:xfrm>
          <a:prstGeom prst="rect">
            <a:avLst/>
          </a:prstGeom>
        </p:spPr>
      </p:pic>
      <p:pic>
        <p:nvPicPr>
          <p:cNvPr id="476" name="Picture 7" descr="D:\ARC\ARC_Libraries\V11.1\LIB\ACTUAL\PcVue\V1.8\FR\Lib\SH_SYSTEM\B\PCVUE_LIBS_SYSTEM_MONITOR_DARK_FRONT_12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58" y="1087862"/>
            <a:ext cx="387556" cy="38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7" name="Picture 3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27" y="1441302"/>
            <a:ext cx="677027" cy="21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8" name="Image 47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29" y="1353868"/>
            <a:ext cx="276704" cy="273487"/>
          </a:xfrm>
          <a:prstGeom prst="rect">
            <a:avLst/>
          </a:prstGeom>
        </p:spPr>
      </p:pic>
      <p:sp>
        <p:nvSpPr>
          <p:cNvPr id="479" name="TextBox 136"/>
          <p:cNvSpPr txBox="1"/>
          <p:nvPr/>
        </p:nvSpPr>
        <p:spPr>
          <a:xfrm>
            <a:off x="1261435" y="836712"/>
            <a:ext cx="1305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PcVue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</a:t>
            </a:r>
          </a:p>
        </p:txBody>
      </p:sp>
      <p:sp>
        <p:nvSpPr>
          <p:cNvPr id="480" name="TextBox 136"/>
          <p:cNvSpPr txBox="1"/>
          <p:nvPr/>
        </p:nvSpPr>
        <p:spPr>
          <a:xfrm>
            <a:off x="2713000" y="836712"/>
            <a:ext cx="1305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PcVue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</a:t>
            </a:r>
          </a:p>
        </p:txBody>
      </p:sp>
      <p:sp>
        <p:nvSpPr>
          <p:cNvPr id="481" name="TextBox 136"/>
          <p:cNvSpPr txBox="1"/>
          <p:nvPr/>
        </p:nvSpPr>
        <p:spPr>
          <a:xfrm>
            <a:off x="3575720" y="961564"/>
            <a:ext cx="1305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PcVue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gateway 104</a:t>
            </a:r>
          </a:p>
        </p:txBody>
      </p:sp>
      <p:pic>
        <p:nvPicPr>
          <p:cNvPr id="483" name="Image 48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254" y="1208583"/>
            <a:ext cx="702691" cy="702691"/>
          </a:xfrm>
          <a:prstGeom prst="rect">
            <a:avLst/>
          </a:prstGeom>
        </p:spPr>
      </p:pic>
      <p:pic>
        <p:nvPicPr>
          <p:cNvPr id="484" name="Image 48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632" y="1488994"/>
            <a:ext cx="276704" cy="273487"/>
          </a:xfrm>
          <a:prstGeom prst="rect">
            <a:avLst/>
          </a:prstGeom>
        </p:spPr>
      </p:pic>
      <p:cxnSp>
        <p:nvCxnSpPr>
          <p:cNvPr id="485" name="Straight Connector 77"/>
          <p:cNvCxnSpPr/>
          <p:nvPr/>
        </p:nvCxnSpPr>
        <p:spPr>
          <a:xfrm flipV="1">
            <a:off x="2290861" y="5137862"/>
            <a:ext cx="1" cy="9213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3" name="Picture 14" descr="https://www.selinc.com/uploadedImages/Products/productImages/SEL_787_3,_4/787-3E_150.jpg?n=3574"/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2" r="17620"/>
          <a:stretch/>
        </p:blipFill>
        <p:spPr bwMode="auto">
          <a:xfrm>
            <a:off x="1772896" y="3734484"/>
            <a:ext cx="272622" cy="41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4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EAF1F3"/>
              </a:clrFrom>
              <a:clrTo>
                <a:srgbClr val="EAF1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693" y="3741355"/>
            <a:ext cx="263684" cy="41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6" name="TextBox 116"/>
          <p:cNvSpPr txBox="1"/>
          <p:nvPr/>
        </p:nvSpPr>
        <p:spPr>
          <a:xfrm>
            <a:off x="4701141" y="853208"/>
            <a:ext cx="1243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 center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36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Solutions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IoT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Landscape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12"/>
          </p:nvPr>
        </p:nvSpPr>
        <p:spPr>
          <a:xfrm>
            <a:off x="537882" y="1559084"/>
            <a:ext cx="4830391" cy="100264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Connectivity &amp; deployment</a:t>
            </a:r>
          </a:p>
          <a:p>
            <a:pPr marL="457200" lvl="1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Long range/Low power networks</a:t>
            </a:r>
          </a:p>
          <a:p>
            <a:pPr marL="457200" lvl="1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New drivers</a:t>
            </a:r>
          </a:p>
          <a:p>
            <a:pPr marL="457200" lvl="1" indent="0">
              <a:buNone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Sensors</a:t>
            </a:r>
          </a:p>
          <a:p>
            <a:pPr marL="457200" lvl="1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Small</a:t>
            </a:r>
          </a:p>
          <a:p>
            <a:pPr marL="457200" lvl="1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Smart</a:t>
            </a:r>
          </a:p>
          <a:p>
            <a:pPr marL="457200" lvl="1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Connected</a:t>
            </a:r>
          </a:p>
          <a:p>
            <a:pPr marL="457200" lvl="1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Autonomous</a:t>
            </a:r>
          </a:p>
          <a:p>
            <a:pPr marL="457200" lvl="1" indent="0">
              <a:buNone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Big data &amp; mobile use</a:t>
            </a:r>
          </a:p>
          <a:p>
            <a:pPr marL="457200" lvl="1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Mass data processing</a:t>
            </a:r>
          </a:p>
          <a:p>
            <a:pPr marL="457200" lvl="1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users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</a:t>
            </a:r>
          </a:p>
        </p:txBody>
      </p:sp>
      <p:sp>
        <p:nvSpPr>
          <p:cNvPr id="9" name="Rectangle 32"/>
          <p:cNvSpPr>
            <a:spLocks noChangeArrowheads="1"/>
          </p:cNvSpPr>
          <p:nvPr/>
        </p:nvSpPr>
        <p:spPr bwMode="auto">
          <a:xfrm>
            <a:off x="298301" y="1351038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Isosceles Triangle 4"/>
          <p:cNvSpPr/>
          <p:nvPr/>
        </p:nvSpPr>
        <p:spPr>
          <a:xfrm>
            <a:off x="6479868" y="2517019"/>
            <a:ext cx="3008176" cy="2398925"/>
          </a:xfrm>
          <a:prstGeom prst="triangle">
            <a:avLst/>
          </a:prstGeom>
          <a:ln w="28575">
            <a:solidFill>
              <a:srgbClr val="BDBEC0"/>
            </a:solidFill>
          </a:ln>
        </p:spPr>
        <p:style>
          <a:lnRef idx="1">
            <a:schemeClr val="accen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5"/>
          <p:cNvSpPr txBox="1"/>
          <p:nvPr/>
        </p:nvSpPr>
        <p:spPr>
          <a:xfrm>
            <a:off x="7278169" y="1340768"/>
            <a:ext cx="1440160" cy="83099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003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0" dirty="0" err="1">
                <a:latin typeface="Segoe UI" panose="020B0502040204020203" pitchFamily="34" charset="0"/>
                <a:cs typeface="Segoe UI" panose="020B0502040204020203" pitchFamily="34" charset="0"/>
              </a:rPr>
              <a:t>Low</a:t>
            </a:r>
            <a:r>
              <a:rPr lang="fr-FR" i="0" dirty="0">
                <a:latin typeface="Segoe UI" panose="020B0502040204020203" pitchFamily="34" charset="0"/>
                <a:cs typeface="Segoe UI" panose="020B0502040204020203" pitchFamily="34" charset="0"/>
              </a:rPr>
              <a:t> Power</a:t>
            </a:r>
            <a:endParaRPr lang="en-US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93" y="4025948"/>
            <a:ext cx="635534" cy="40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832" y="2525660"/>
            <a:ext cx="307205" cy="367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5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18" y="3497713"/>
            <a:ext cx="909161" cy="33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964" y="2946904"/>
            <a:ext cx="849357" cy="410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1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86" y="2533972"/>
            <a:ext cx="639438" cy="430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30" y="3161469"/>
            <a:ext cx="1108106" cy="509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5"/>
          <p:cNvSpPr txBox="1"/>
          <p:nvPr/>
        </p:nvSpPr>
        <p:spPr>
          <a:xfrm>
            <a:off x="4943872" y="4642571"/>
            <a:ext cx="1440160" cy="83099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003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0" dirty="0">
                <a:latin typeface="Segoe UI" panose="020B0502040204020203" pitchFamily="34" charset="0"/>
                <a:cs typeface="Segoe UI" panose="020B0502040204020203" pitchFamily="34" charset="0"/>
              </a:rPr>
              <a:t>High speed</a:t>
            </a:r>
            <a:endParaRPr lang="en-US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5"/>
          <p:cNvSpPr txBox="1"/>
          <p:nvPr/>
        </p:nvSpPr>
        <p:spPr>
          <a:xfrm>
            <a:off x="9480972" y="4712444"/>
            <a:ext cx="1440160" cy="83099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003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0" dirty="0">
                <a:latin typeface="Segoe UI" panose="020B0502040204020203" pitchFamily="34" charset="0"/>
                <a:cs typeface="Segoe UI" panose="020B0502040204020203" pitchFamily="34" charset="0"/>
              </a:rPr>
              <a:t>Long range</a:t>
            </a:r>
            <a:endParaRPr lang="en-US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22581" y="4257554"/>
            <a:ext cx="906505" cy="314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7583" y="3853468"/>
            <a:ext cx="612619" cy="225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e 6"/>
          <p:cNvGrpSpPr/>
          <p:nvPr/>
        </p:nvGrpSpPr>
        <p:grpSpPr>
          <a:xfrm>
            <a:off x="6747470" y="5073013"/>
            <a:ext cx="2297784" cy="477475"/>
            <a:chOff x="6520306" y="5014270"/>
            <a:chExt cx="2297784" cy="477475"/>
          </a:xfrm>
        </p:grpSpPr>
        <p:grpSp>
          <p:nvGrpSpPr>
            <p:cNvPr id="64" name="Groupe 63"/>
            <p:cNvGrpSpPr/>
            <p:nvPr/>
          </p:nvGrpSpPr>
          <p:grpSpPr>
            <a:xfrm>
              <a:off x="6520306" y="5014270"/>
              <a:ext cx="539267" cy="463384"/>
              <a:chOff x="5143083" y="5328946"/>
              <a:chExt cx="539267" cy="463384"/>
            </a:xfrm>
          </p:grpSpPr>
          <p:grpSp>
            <p:nvGrpSpPr>
              <p:cNvPr id="33" name="Groupe 198"/>
              <p:cNvGrpSpPr/>
              <p:nvPr/>
            </p:nvGrpSpPr>
            <p:grpSpPr>
              <a:xfrm rot="5832058">
                <a:off x="5240116" y="5345536"/>
                <a:ext cx="458823" cy="425644"/>
                <a:chOff x="7846891" y="1776072"/>
                <a:chExt cx="549910" cy="577850"/>
              </a:xfrm>
            </p:grpSpPr>
            <p:sp>
              <p:nvSpPr>
                <p:cNvPr id="34" name="Arc 33"/>
                <p:cNvSpPr/>
                <p:nvPr/>
              </p:nvSpPr>
              <p:spPr>
                <a:xfrm rot="16200000">
                  <a:off x="7988496" y="1931012"/>
                  <a:ext cx="312420" cy="2971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Arc 34"/>
                <p:cNvSpPr/>
                <p:nvPr/>
              </p:nvSpPr>
              <p:spPr>
                <a:xfrm rot="16200000">
                  <a:off x="7916423" y="1873545"/>
                  <a:ext cx="432435" cy="4114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Arc 35"/>
                <p:cNvSpPr/>
                <p:nvPr/>
              </p:nvSpPr>
              <p:spPr>
                <a:xfrm rot="16200000">
                  <a:off x="7832921" y="1790042"/>
                  <a:ext cx="577850" cy="54991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8" name="Rectangle 37"/>
              <p:cNvSpPr/>
              <p:nvPr/>
            </p:nvSpPr>
            <p:spPr>
              <a:xfrm>
                <a:off x="5143083" y="5453776"/>
                <a:ext cx="44916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b="1" i="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2G</a:t>
                </a:r>
                <a:endParaRPr lang="fr-FR" sz="1600" b="1" dirty="0"/>
              </a:p>
            </p:txBody>
          </p:sp>
        </p:grpSp>
        <p:grpSp>
          <p:nvGrpSpPr>
            <p:cNvPr id="65" name="Groupe 64"/>
            <p:cNvGrpSpPr/>
            <p:nvPr/>
          </p:nvGrpSpPr>
          <p:grpSpPr>
            <a:xfrm>
              <a:off x="7063043" y="5014270"/>
              <a:ext cx="539267" cy="463384"/>
              <a:chOff x="5662122" y="5362086"/>
              <a:chExt cx="539267" cy="463384"/>
            </a:xfrm>
          </p:grpSpPr>
          <p:grpSp>
            <p:nvGrpSpPr>
              <p:cNvPr id="44" name="Groupe 198"/>
              <p:cNvGrpSpPr/>
              <p:nvPr/>
            </p:nvGrpSpPr>
            <p:grpSpPr>
              <a:xfrm rot="5832058">
                <a:off x="5759155" y="5378676"/>
                <a:ext cx="458823" cy="425644"/>
                <a:chOff x="7846891" y="1776072"/>
                <a:chExt cx="549910" cy="577850"/>
              </a:xfrm>
            </p:grpSpPr>
            <p:sp>
              <p:nvSpPr>
                <p:cNvPr id="45" name="Arc 44"/>
                <p:cNvSpPr/>
                <p:nvPr/>
              </p:nvSpPr>
              <p:spPr>
                <a:xfrm rot="16200000">
                  <a:off x="7988496" y="1931012"/>
                  <a:ext cx="312420" cy="2971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Arc 45"/>
                <p:cNvSpPr/>
                <p:nvPr/>
              </p:nvSpPr>
              <p:spPr>
                <a:xfrm rot="16200000">
                  <a:off x="7916423" y="1873545"/>
                  <a:ext cx="432435" cy="4114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Arc 46"/>
                <p:cNvSpPr/>
                <p:nvPr/>
              </p:nvSpPr>
              <p:spPr>
                <a:xfrm rot="16200000">
                  <a:off x="7832921" y="1790042"/>
                  <a:ext cx="577850" cy="54991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8" name="Rectangle 47"/>
              <p:cNvSpPr/>
              <p:nvPr/>
            </p:nvSpPr>
            <p:spPr>
              <a:xfrm>
                <a:off x="5662122" y="5486916"/>
                <a:ext cx="44916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b="1" i="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3G</a:t>
                </a:r>
                <a:endParaRPr lang="fr-FR" sz="1600" b="1" dirty="0"/>
              </a:p>
            </p:txBody>
          </p:sp>
        </p:grpSp>
        <p:grpSp>
          <p:nvGrpSpPr>
            <p:cNvPr id="66" name="Groupe 65"/>
            <p:cNvGrpSpPr/>
            <p:nvPr/>
          </p:nvGrpSpPr>
          <p:grpSpPr>
            <a:xfrm>
              <a:off x="7649371" y="5017799"/>
              <a:ext cx="539268" cy="463384"/>
              <a:chOff x="6196239" y="5362086"/>
              <a:chExt cx="539268" cy="463384"/>
            </a:xfrm>
          </p:grpSpPr>
          <p:grpSp>
            <p:nvGrpSpPr>
              <p:cNvPr id="49" name="Groupe 198"/>
              <p:cNvGrpSpPr/>
              <p:nvPr/>
            </p:nvGrpSpPr>
            <p:grpSpPr>
              <a:xfrm rot="5832058">
                <a:off x="6293273" y="5378676"/>
                <a:ext cx="458823" cy="425644"/>
                <a:chOff x="7846891" y="1776071"/>
                <a:chExt cx="549910" cy="577850"/>
              </a:xfrm>
            </p:grpSpPr>
            <p:sp>
              <p:nvSpPr>
                <p:cNvPr id="50" name="Arc 49"/>
                <p:cNvSpPr/>
                <p:nvPr/>
              </p:nvSpPr>
              <p:spPr>
                <a:xfrm rot="16200000">
                  <a:off x="7988496" y="1931012"/>
                  <a:ext cx="312420" cy="2971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Arc 50"/>
                <p:cNvSpPr/>
                <p:nvPr/>
              </p:nvSpPr>
              <p:spPr>
                <a:xfrm rot="16200000">
                  <a:off x="7916423" y="1873545"/>
                  <a:ext cx="432435" cy="4114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Arc 51"/>
                <p:cNvSpPr/>
                <p:nvPr/>
              </p:nvSpPr>
              <p:spPr>
                <a:xfrm rot="16200000">
                  <a:off x="7832921" y="1790041"/>
                  <a:ext cx="577850" cy="54991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Rectangle 52"/>
              <p:cNvSpPr/>
              <p:nvPr/>
            </p:nvSpPr>
            <p:spPr>
              <a:xfrm>
                <a:off x="6196239" y="5486916"/>
                <a:ext cx="44916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b="1" i="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4G</a:t>
                </a:r>
                <a:endParaRPr lang="fr-FR" sz="1600" b="1" dirty="0"/>
              </a:p>
            </p:txBody>
          </p:sp>
        </p:grpSp>
        <p:grpSp>
          <p:nvGrpSpPr>
            <p:cNvPr id="67" name="Groupe 66"/>
            <p:cNvGrpSpPr/>
            <p:nvPr/>
          </p:nvGrpSpPr>
          <p:grpSpPr>
            <a:xfrm>
              <a:off x="8278823" y="5028361"/>
              <a:ext cx="539267" cy="463384"/>
              <a:chOff x="6646866" y="5382394"/>
              <a:chExt cx="539267" cy="463384"/>
            </a:xfrm>
          </p:grpSpPr>
          <p:grpSp>
            <p:nvGrpSpPr>
              <p:cNvPr id="54" name="Groupe 198"/>
              <p:cNvGrpSpPr/>
              <p:nvPr/>
            </p:nvGrpSpPr>
            <p:grpSpPr>
              <a:xfrm rot="5832058">
                <a:off x="6743899" y="5398984"/>
                <a:ext cx="458823" cy="425644"/>
                <a:chOff x="7846891" y="1776072"/>
                <a:chExt cx="549910" cy="577850"/>
              </a:xfrm>
            </p:grpSpPr>
            <p:sp>
              <p:nvSpPr>
                <p:cNvPr id="55" name="Arc 54"/>
                <p:cNvSpPr/>
                <p:nvPr/>
              </p:nvSpPr>
              <p:spPr>
                <a:xfrm rot="16200000">
                  <a:off x="7988496" y="1931012"/>
                  <a:ext cx="312420" cy="2971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Arc 55"/>
                <p:cNvSpPr/>
                <p:nvPr/>
              </p:nvSpPr>
              <p:spPr>
                <a:xfrm rot="16200000">
                  <a:off x="7916423" y="1873545"/>
                  <a:ext cx="432435" cy="4114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Arc 56"/>
                <p:cNvSpPr/>
                <p:nvPr/>
              </p:nvSpPr>
              <p:spPr>
                <a:xfrm rot="16200000">
                  <a:off x="7832921" y="1790042"/>
                  <a:ext cx="577850" cy="54991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8" name="Rectangle 57"/>
              <p:cNvSpPr/>
              <p:nvPr/>
            </p:nvSpPr>
            <p:spPr>
              <a:xfrm>
                <a:off x="6646866" y="5507224"/>
                <a:ext cx="44916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b="1" i="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5G</a:t>
                </a:r>
                <a:endParaRPr lang="fr-FR" sz="1600" b="1" dirty="0"/>
              </a:p>
            </p:txBody>
          </p:sp>
        </p:grpSp>
      </p:grpSp>
      <p:sp>
        <p:nvSpPr>
          <p:cNvPr id="68" name="TextBox 5"/>
          <p:cNvSpPr txBox="1"/>
          <p:nvPr/>
        </p:nvSpPr>
        <p:spPr>
          <a:xfrm>
            <a:off x="7108765" y="3800941"/>
            <a:ext cx="1725338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003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i="0" dirty="0">
                <a:latin typeface="Segoe UI" panose="020B0502040204020203" pitchFamily="34" charset="0"/>
                <a:cs typeface="Segoe UI" panose="020B0502040204020203" pitchFamily="34" charset="0"/>
              </a:rPr>
              <a:t>Networks</a:t>
            </a:r>
            <a:endParaRPr lang="en-US" b="1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TextBox 5"/>
          <p:cNvSpPr txBox="1"/>
          <p:nvPr/>
        </p:nvSpPr>
        <p:spPr>
          <a:xfrm>
            <a:off x="9361731" y="2789827"/>
            <a:ext cx="2732211" cy="707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003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i="0" dirty="0" err="1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fr-FR" sz="2000" i="0" dirty="0" err="1">
                <a:latin typeface="Segoe UI" panose="020B0502040204020203" pitchFamily="34" charset="0"/>
                <a:cs typeface="Segoe UI" panose="020B0502040204020203" pitchFamily="34" charset="0"/>
              </a:rPr>
              <a:t>ow</a:t>
            </a:r>
            <a:r>
              <a:rPr lang="fr-FR" sz="2000" i="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b="1" i="0" dirty="0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fr-FR" sz="2000" i="0" dirty="0">
                <a:latin typeface="Segoe UI" panose="020B0502040204020203" pitchFamily="34" charset="0"/>
                <a:cs typeface="Segoe UI" panose="020B0502040204020203" pitchFamily="34" charset="0"/>
              </a:rPr>
              <a:t>ower </a:t>
            </a:r>
            <a:r>
              <a:rPr lang="fr-FR" sz="2000" b="1" i="0" dirty="0">
                <a:latin typeface="Segoe UI" panose="020B0502040204020203" pitchFamily="34" charset="0"/>
                <a:cs typeface="Segoe UI" panose="020B0502040204020203" pitchFamily="34" charset="0"/>
              </a:rPr>
              <a:t>W</a:t>
            </a:r>
            <a:r>
              <a:rPr lang="fr-FR" sz="2000" i="0" dirty="0">
                <a:latin typeface="Segoe UI" panose="020B0502040204020203" pitchFamily="34" charset="0"/>
                <a:cs typeface="Segoe UI" panose="020B0502040204020203" pitchFamily="34" charset="0"/>
              </a:rPr>
              <a:t>ide </a:t>
            </a:r>
            <a:r>
              <a:rPr lang="fr-FR" sz="2000" b="1" i="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fr-FR" sz="2000" i="0" dirty="0">
                <a:latin typeface="Segoe UI" panose="020B0502040204020203" pitchFamily="34" charset="0"/>
                <a:cs typeface="Segoe UI" panose="020B0502040204020203" pitchFamily="34" charset="0"/>
              </a:rPr>
              <a:t>rea</a:t>
            </a:r>
          </a:p>
          <a:p>
            <a:pPr algn="ctr"/>
            <a:r>
              <a:rPr lang="fr-FR" sz="2000" i="0" dirty="0">
                <a:latin typeface="Segoe UI" panose="020B0502040204020203" pitchFamily="34" charset="0"/>
                <a:cs typeface="Segoe UI" panose="020B0502040204020203" pitchFamily="34" charset="0"/>
              </a:rPr>
              <a:t>(LPWAN)</a:t>
            </a:r>
            <a:endParaRPr lang="en-US" sz="2000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TextBox 5"/>
          <p:cNvSpPr txBox="1"/>
          <p:nvPr/>
        </p:nvSpPr>
        <p:spPr>
          <a:xfrm>
            <a:off x="6536053" y="5725476"/>
            <a:ext cx="2884546" cy="4001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003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i="0" dirty="0">
                <a:latin typeface="Segoe UI" panose="020B0502040204020203" pitchFamily="34" charset="0"/>
                <a:cs typeface="Segoe UI" panose="020B0502040204020203" pitchFamily="34" charset="0"/>
              </a:rPr>
              <a:t>Cellular network</a:t>
            </a:r>
            <a:endParaRPr lang="en-US" sz="2000" b="1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TextBox 5"/>
          <p:cNvSpPr txBox="1"/>
          <p:nvPr/>
        </p:nvSpPr>
        <p:spPr>
          <a:xfrm>
            <a:off x="4544467" y="2713727"/>
            <a:ext cx="1647611" cy="707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003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i="0" dirty="0">
                <a:latin typeface="Segoe UI" panose="020B0502040204020203" pitchFamily="34" charset="0"/>
                <a:cs typeface="Segoe UI" panose="020B0502040204020203" pitchFamily="34" charset="0"/>
              </a:rPr>
              <a:t>Local Area Network</a:t>
            </a:r>
            <a:endParaRPr lang="en-US" sz="2000" b="1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653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10"/>
          <p:cNvSpPr txBox="1"/>
          <p:nvPr userDrawn="1"/>
        </p:nvSpPr>
        <p:spPr>
          <a:xfrm>
            <a:off x="0" y="94279"/>
            <a:ext cx="12206514" cy="702000"/>
          </a:xfrm>
          <a:prstGeom prst="rect">
            <a:avLst/>
          </a:prstGeom>
          <a:solidFill>
            <a:srgbClr val="509E2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Power</a:t>
            </a:r>
          </a:p>
        </p:txBody>
      </p:sp>
      <p:sp>
        <p:nvSpPr>
          <p:cNvPr id="11" name="Sh08"/>
          <p:cNvSpPr>
            <a:spLocks noGrp="1"/>
          </p:cNvSpPr>
          <p:nvPr>
            <p:ph sz="quarter" idx="15" hasCustomPrompt="1"/>
          </p:nvPr>
        </p:nvSpPr>
        <p:spPr>
          <a:xfrm>
            <a:off x="5754470" y="3923404"/>
            <a:ext cx="6177387" cy="2448370"/>
          </a:xfrm>
          <a:ln>
            <a:noFill/>
          </a:ln>
        </p:spPr>
        <p:txBody>
          <a:bodyPr>
            <a:normAutofit fontScale="77500" lnSpcReduction="20000"/>
          </a:bodyPr>
          <a:lstStyle>
            <a:lvl1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  <a:defRPr lang="en-US" sz="14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endParaRPr dirty="0"/>
          </a:p>
          <a:p>
            <a:r>
              <a:rPr lang="en-US" dirty="0">
                <a:cs typeface="Arial" charset="0"/>
              </a:rPr>
              <a:t>3 levels architecture</a:t>
            </a:r>
            <a:endParaRPr lang="fr-FR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2 SCADA stations 65K &amp; 8 SCADA stations 5K for Local Substation and 8 Clients Approximately 45,000 variables in Center and 3,500 variables at Local substation 400 mimics in total</a:t>
            </a:r>
            <a:endParaRPr lang="fr-FR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450 IEDs and 100 Digital Meters and other PLCs connected over IEC61850 for data acquisition IEC61850 (Circuit Breaker control)</a:t>
            </a:r>
            <a:endParaRPr lang="fr-FR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Modbus TCP/IP (measuring values)</a:t>
            </a:r>
            <a:endParaRPr lang="fr-FR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Main Energy Center connects and gets data from PcVue station and controls using OPC Demand control by PcVue</a:t>
            </a:r>
            <a:endParaRPr lang="fr-FR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Interface to intelligent load shedding system.</a:t>
            </a:r>
            <a:endParaRPr lang="fr-FR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CMMS (Computerized Maintenance Management System) interface SIEMENS Protection Relays / HYUNDAI Protection Relays / ION Meters</a:t>
            </a:r>
            <a:endParaRPr lang="fr-FR" dirty="0">
              <a:cs typeface="Arial" charset="0"/>
            </a:endParaRP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  <p:sp>
        <p:nvSpPr>
          <p:cNvPr id="12" name="Sh06"/>
          <p:cNvSpPr>
            <a:spLocks noGrp="1"/>
          </p:cNvSpPr>
          <p:nvPr>
            <p:ph idx="1" hasCustomPrompt="1"/>
          </p:nvPr>
        </p:nvSpPr>
        <p:spPr>
          <a:xfrm>
            <a:off x="126232" y="921511"/>
            <a:ext cx="5616624" cy="851305"/>
          </a:xfrm>
          <a:ln>
            <a:noFill/>
          </a:ln>
        </p:spPr>
        <p:txBody>
          <a:bodyPr>
            <a:normAutofit fontScale="77500" lnSpcReduction="20000"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DE3831"/>
                </a:solidFill>
                <a:cs typeface="Arial" charset="0"/>
              </a:rPr>
              <a:t>HYUNDAI</a:t>
            </a:r>
          </a:p>
          <a:p>
            <a:pPr>
              <a:lnSpc>
                <a:spcPct val="80000"/>
              </a:lnSpc>
            </a:pPr>
            <a:r>
              <a:rPr lang="en-US" dirty="0"/>
              <a:t>Energy Management System of Hyundai Steel  Factory</a:t>
            </a:r>
            <a:endParaRPr lang="fr-FR" dirty="0"/>
          </a:p>
          <a:p>
            <a:pPr>
              <a:lnSpc>
                <a:spcPct val="80000"/>
              </a:lnSpc>
            </a:pPr>
            <a:endParaRPr lang="en-US" noProof="1"/>
          </a:p>
        </p:txBody>
      </p:sp>
      <p:sp>
        <p:nvSpPr>
          <p:cNvPr id="13" name="Sh05"/>
          <p:cNvSpPr>
            <a:spLocks noGrp="1"/>
          </p:cNvSpPr>
          <p:nvPr>
            <p:ph idx="17" hasCustomPrompt="1"/>
          </p:nvPr>
        </p:nvSpPr>
        <p:spPr>
          <a:xfrm>
            <a:off x="231582" y="2843284"/>
            <a:ext cx="5616624" cy="3891496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r>
              <a:rPr lang="en-US" sz="1800" dirty="0" err="1"/>
              <a:t>PcVue</a:t>
            </a:r>
            <a:r>
              <a:rPr lang="en-US" sz="1800" dirty="0"/>
              <a:t> was chosen to supervise the huge electrical distribution system and substations of Hyundai Steel, Korea’s second-largest steel mill, in </a:t>
            </a:r>
            <a:r>
              <a:rPr lang="en-US" sz="1800" dirty="0" err="1"/>
              <a:t>Dangjin</a:t>
            </a:r>
            <a:r>
              <a:rPr lang="en-US" sz="1800" dirty="0"/>
              <a:t>.</a:t>
            </a:r>
            <a:endParaRPr lang="fr-FR" sz="1800" dirty="0"/>
          </a:p>
          <a:p>
            <a:r>
              <a:rPr lang="en-US" sz="1800" dirty="0"/>
              <a:t>This plant is the world’s ﬁrst enclosed raw material processing system as part of its efforts to make it a “world-class  eco-friendly steelworks.”</a:t>
            </a:r>
            <a:endParaRPr lang="fr-FR" sz="1800" dirty="0"/>
          </a:p>
          <a:p>
            <a:r>
              <a:rPr lang="en-US" sz="1800" dirty="0"/>
              <a:t>All movement of materials from ship to processing facilities occur on enclosed conveyor belts.</a:t>
            </a:r>
            <a:endParaRPr lang="fr-FR" sz="1800" dirty="0"/>
          </a:p>
          <a:p>
            <a:r>
              <a:rPr lang="en-US" sz="1800" dirty="0"/>
              <a:t>In addition, the materials are stored in dome-shaped stores cutting off all contact with open air, addressing the problem of dust from coal and other materials – a major pollutant associated with steelworks – at source. </a:t>
            </a:r>
            <a:endParaRPr lang="fr-FR" sz="1800" dirty="0"/>
          </a:p>
        </p:txBody>
      </p:sp>
      <p:sp>
        <p:nvSpPr>
          <p:cNvPr id="14" name="Sh04"/>
          <p:cNvSpPr>
            <a:spLocks noGrp="1"/>
          </p:cNvSpPr>
          <p:nvPr>
            <p:ph idx="18" hasCustomPrompt="1"/>
          </p:nvPr>
        </p:nvSpPr>
        <p:spPr>
          <a:xfrm>
            <a:off x="126233" y="1893710"/>
            <a:ext cx="3809527" cy="672748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err="1"/>
              <a:t>Dangjin</a:t>
            </a:r>
            <a:r>
              <a:rPr lang="en-US" dirty="0"/>
              <a:t>-gun - Korea</a:t>
            </a:r>
            <a:endParaRPr lang="en-US" noProof="1"/>
          </a:p>
        </p:txBody>
      </p:sp>
      <p:sp>
        <p:nvSpPr>
          <p:cNvPr id="15" name="Sh03"/>
          <p:cNvSpPr>
            <a:spLocks noGrp="1"/>
          </p:cNvSpPr>
          <p:nvPr>
            <p:ph idx="19" hasCustomPrompt="1"/>
          </p:nvPr>
        </p:nvSpPr>
        <p:spPr>
          <a:xfrm>
            <a:off x="1559496" y="260648"/>
            <a:ext cx="8208912" cy="561843"/>
          </a:xfrm>
          <a:ln>
            <a:noFill/>
          </a:ln>
        </p:spPr>
        <p:txBody>
          <a:bodyPr>
            <a:normAutofit lnSpcReduction="10000"/>
          </a:bodyPr>
          <a:lstStyle>
            <a:lvl1pPr marL="0" indent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None/>
              <a:defRPr sz="3600" b="0" baseline="0">
                <a:solidFill>
                  <a:schemeClr val="bg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/>
              <a:t>- Electrical distribution</a:t>
            </a:r>
          </a:p>
        </p:txBody>
      </p:sp>
      <p:pic>
        <p:nvPicPr>
          <p:cNvPr id="19" name="Sh0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879" y="94279"/>
            <a:ext cx="1618486" cy="719326"/>
          </a:xfrm>
          <a:prstGeom prst="rect">
            <a:avLst/>
          </a:prstGeom>
        </p:spPr>
      </p:pic>
      <p:sp>
        <p:nvSpPr>
          <p:cNvPr id="16" name="Sh01"/>
          <p:cNvSpPr>
            <a:spLocks noGrp="1"/>
          </p:cNvSpPr>
          <p:nvPr>
            <p:ph idx="20" hasCustomPrompt="1"/>
          </p:nvPr>
        </p:nvSpPr>
        <p:spPr>
          <a:xfrm>
            <a:off x="-96688" y="6520726"/>
            <a:ext cx="1505272" cy="432048"/>
          </a:xfrm>
          <a:ln>
            <a:noFill/>
          </a:ln>
        </p:spPr>
        <p:txBody>
          <a:bodyPr>
            <a:noAutofit/>
          </a:bodyPr>
          <a:lstStyle>
            <a:lvl1pPr marL="0" indent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None/>
              <a:defRPr sz="1400" b="0" baseline="0">
                <a:solidFill>
                  <a:schemeClr val="bg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/>
              <a:t>Ref Id : 132</a:t>
            </a:r>
          </a:p>
        </p:txBody>
      </p:sp>
      <p:pic>
        <p:nvPicPr>
          <p:cNvPr id="22" name="Sh0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647" y="1893710"/>
            <a:ext cx="1919345" cy="959226"/>
          </a:xfrm>
          <a:prstGeom prst="rect">
            <a:avLst/>
          </a:prstGeom>
        </p:spPr>
      </p:pic>
      <p:pic>
        <p:nvPicPr>
          <p:cNvPr id="23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181" y="1192131"/>
            <a:ext cx="5758388" cy="2759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869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10"/>
          <p:cNvSpPr txBox="1"/>
          <p:nvPr userDrawn="1"/>
        </p:nvSpPr>
        <p:spPr>
          <a:xfrm>
            <a:off x="0" y="94279"/>
            <a:ext cx="12206514" cy="702000"/>
          </a:xfrm>
          <a:prstGeom prst="rect">
            <a:avLst/>
          </a:prstGeom>
          <a:solidFill>
            <a:srgbClr val="509E2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Power</a:t>
            </a:r>
          </a:p>
        </p:txBody>
      </p:sp>
      <p:sp>
        <p:nvSpPr>
          <p:cNvPr id="11" name="Sh08"/>
          <p:cNvSpPr>
            <a:spLocks noGrp="1"/>
          </p:cNvSpPr>
          <p:nvPr>
            <p:ph sz="quarter" idx="15" hasCustomPrompt="1"/>
          </p:nvPr>
        </p:nvSpPr>
        <p:spPr>
          <a:xfrm>
            <a:off x="5866978" y="4148982"/>
            <a:ext cx="6177387" cy="2448370"/>
          </a:xfrm>
          <a:ln>
            <a:noFill/>
          </a:ln>
        </p:spPr>
        <p:txBody>
          <a:bodyPr/>
          <a:lstStyle>
            <a:lvl1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  <a:defRPr lang="en-US" sz="14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noProof="0" dirty="0"/>
              <a:t>70,000 tags</a:t>
            </a:r>
          </a:p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noProof="0" dirty="0"/>
              <a:t>12 PcVue supervisor Stations</a:t>
            </a:r>
          </a:p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noProof="0" dirty="0"/>
              <a:t>11 Quantum PLC's</a:t>
            </a:r>
          </a:p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endParaRPr lang="en-US" noProof="0" dirty="0"/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  <p:sp>
        <p:nvSpPr>
          <p:cNvPr id="12" name="Sh06"/>
          <p:cNvSpPr>
            <a:spLocks noGrp="1"/>
          </p:cNvSpPr>
          <p:nvPr>
            <p:ph idx="1" hasCustomPrompt="1"/>
          </p:nvPr>
        </p:nvSpPr>
        <p:spPr>
          <a:xfrm>
            <a:off x="126232" y="921511"/>
            <a:ext cx="5616624" cy="851305"/>
          </a:xfrm>
          <a:ln>
            <a:noFill/>
          </a:ln>
        </p:spPr>
        <p:txBody>
          <a:bodyPr>
            <a:normAutofit lnSpcReduction="10000"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/>
              <a:t>Electricity distribution for a gas process</a:t>
            </a:r>
          </a:p>
          <a:p>
            <a:pPr lvl="0"/>
            <a:endParaRPr lang="en-US" noProof="1"/>
          </a:p>
        </p:txBody>
      </p:sp>
      <p:sp>
        <p:nvSpPr>
          <p:cNvPr id="13" name="Sh05"/>
          <p:cNvSpPr>
            <a:spLocks noGrp="1"/>
          </p:cNvSpPr>
          <p:nvPr>
            <p:ph idx="17" hasCustomPrompt="1"/>
          </p:nvPr>
        </p:nvSpPr>
        <p:spPr>
          <a:xfrm>
            <a:off x="126232" y="2705856"/>
            <a:ext cx="5616624" cy="3891496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0" dirty="0"/>
              <a:t>Monitoring and control of the entire electrical network: The gas turbine generators; The steam boilers; 5.5 &amp; 20kV switchboards; SEPAM protection relay; Managing the electrical network: distribution of load and load shedding according to power, frequency and tension; Fully redundant, high availability system (SCADA, PLCs, network and supplies); Date-time stamping at source to distinguish events.</a:t>
            </a:r>
          </a:p>
        </p:txBody>
      </p:sp>
      <p:sp>
        <p:nvSpPr>
          <p:cNvPr id="14" name="Sh04"/>
          <p:cNvSpPr>
            <a:spLocks noGrp="1"/>
          </p:cNvSpPr>
          <p:nvPr>
            <p:ph idx="18" hasCustomPrompt="1"/>
          </p:nvPr>
        </p:nvSpPr>
        <p:spPr>
          <a:xfrm>
            <a:off x="126233" y="1893710"/>
            <a:ext cx="3809527" cy="672748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/>
              <a:t>Mellitah - Libya</a:t>
            </a:r>
          </a:p>
          <a:p>
            <a:pPr lvl="0"/>
            <a:endParaRPr lang="en-US" noProof="1"/>
          </a:p>
        </p:txBody>
      </p:sp>
      <p:sp>
        <p:nvSpPr>
          <p:cNvPr id="15" name="Sh03"/>
          <p:cNvSpPr>
            <a:spLocks noGrp="1"/>
          </p:cNvSpPr>
          <p:nvPr>
            <p:ph idx="19" hasCustomPrompt="1"/>
          </p:nvPr>
        </p:nvSpPr>
        <p:spPr>
          <a:xfrm>
            <a:off x="1559496" y="260648"/>
            <a:ext cx="8208912" cy="561843"/>
          </a:xfrm>
          <a:ln>
            <a:noFill/>
          </a:ln>
        </p:spPr>
        <p:txBody>
          <a:bodyPr>
            <a:normAutofit lnSpcReduction="10000"/>
          </a:bodyPr>
          <a:lstStyle>
            <a:lvl1pPr marL="0" indent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None/>
              <a:defRPr sz="3600" b="0" baseline="0">
                <a:solidFill>
                  <a:schemeClr val="bg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/>
              <a:t>- Oil &amp; Gas Production</a:t>
            </a:r>
          </a:p>
        </p:txBody>
      </p:sp>
      <p:pic>
        <p:nvPicPr>
          <p:cNvPr id="19" name="Sh0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879" y="94279"/>
            <a:ext cx="1618486" cy="719326"/>
          </a:xfrm>
          <a:prstGeom prst="rect">
            <a:avLst/>
          </a:prstGeom>
        </p:spPr>
      </p:pic>
      <p:sp>
        <p:nvSpPr>
          <p:cNvPr id="16" name="Sh01"/>
          <p:cNvSpPr>
            <a:spLocks noGrp="1"/>
          </p:cNvSpPr>
          <p:nvPr>
            <p:ph idx="20" hasCustomPrompt="1"/>
          </p:nvPr>
        </p:nvSpPr>
        <p:spPr>
          <a:xfrm>
            <a:off x="-96688" y="6520726"/>
            <a:ext cx="1505272" cy="432048"/>
          </a:xfrm>
          <a:ln>
            <a:noFill/>
          </a:ln>
        </p:spPr>
        <p:txBody>
          <a:bodyPr>
            <a:noAutofit/>
          </a:bodyPr>
          <a:lstStyle>
            <a:lvl1pPr marL="0" indent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None/>
              <a:defRPr sz="1400" b="0" baseline="0">
                <a:solidFill>
                  <a:schemeClr val="bg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/>
              <a:t>Ref Id : 114</a:t>
            </a:r>
          </a:p>
        </p:txBody>
      </p:sp>
      <p:pic>
        <p:nvPicPr>
          <p:cNvPr id="2" name="Sh0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924303"/>
            <a:ext cx="6164389" cy="3080761"/>
          </a:xfrm>
          <a:prstGeom prst="rect">
            <a:avLst/>
          </a:prstGeom>
        </p:spPr>
      </p:pic>
      <p:pic>
        <p:nvPicPr>
          <p:cNvPr id="3" name="Sh0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647" y="1893710"/>
            <a:ext cx="1919345" cy="95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7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01.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02.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管理レベルに適した </a:t>
            </a:r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FEMS</a:t>
            </a:r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の構築の勧め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idx="14"/>
          </p:nvPr>
        </p:nvSpPr>
        <p:spPr>
          <a:xfrm>
            <a:off x="2279576" y="3471922"/>
            <a:ext cx="720080" cy="576064"/>
          </a:xfrm>
        </p:spPr>
        <p:txBody>
          <a:bodyPr/>
          <a:lstStyle/>
          <a:p>
            <a:r>
              <a:rPr lang="en-US" dirty="0"/>
              <a:t>03.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idx="15"/>
          </p:nvPr>
        </p:nvSpPr>
        <p:spPr>
          <a:xfrm>
            <a:off x="3017267" y="4050197"/>
            <a:ext cx="7756875" cy="576064"/>
          </a:xfrm>
        </p:spPr>
        <p:txBody>
          <a:bodyPr/>
          <a:lstStyle/>
          <a:p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の機能概要 － 運転監視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エネルギーグリッドへの</a:t>
            </a:r>
            <a:r>
              <a:rPr lang="en-US" altLang="ja-JP" sz="24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PcVue</a:t>
            </a:r>
            <a:r>
              <a:rPr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導入</a:t>
            </a:r>
            <a:endParaRPr 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9" name="Espace réservé du texte 9"/>
          <p:cNvSpPr>
            <a:spLocks noGrp="1"/>
          </p:cNvSpPr>
          <p:nvPr>
            <p:ph type="body" idx="14"/>
          </p:nvPr>
        </p:nvSpPr>
        <p:spPr>
          <a:xfrm>
            <a:off x="2279576" y="4050197"/>
            <a:ext cx="720080" cy="576064"/>
          </a:xfrm>
        </p:spPr>
        <p:txBody>
          <a:bodyPr/>
          <a:lstStyle/>
          <a:p>
            <a:r>
              <a:rPr lang="en-US" dirty="0"/>
              <a:t>04.</a:t>
            </a:r>
          </a:p>
        </p:txBody>
      </p:sp>
      <p:sp>
        <p:nvSpPr>
          <p:cNvPr id="20" name="Espace réservé du texte 10"/>
          <p:cNvSpPr>
            <a:spLocks noGrp="1"/>
          </p:cNvSpPr>
          <p:nvPr>
            <p:ph type="body" idx="15"/>
          </p:nvPr>
        </p:nvSpPr>
        <p:spPr>
          <a:xfrm>
            <a:off x="3017268" y="3470191"/>
            <a:ext cx="7756875" cy="576064"/>
          </a:xfrm>
        </p:spPr>
        <p:txBody>
          <a:bodyPr/>
          <a:lstStyle/>
          <a:p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の電気ガス・環境センサー対応</a:t>
            </a:r>
            <a:endParaRPr lang="en-US" sz="2400" dirty="0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idx="15"/>
          </p:nvPr>
        </p:nvSpPr>
        <p:spPr>
          <a:xfrm>
            <a:off x="2999656" y="4653136"/>
            <a:ext cx="7756875" cy="576064"/>
          </a:xfrm>
        </p:spPr>
        <p:txBody>
          <a:bodyPr/>
          <a:lstStyle/>
          <a:p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の機能概要 － エネルギ管理</a:t>
            </a:r>
          </a:p>
        </p:txBody>
      </p:sp>
      <p:sp>
        <p:nvSpPr>
          <p:cNvPr id="15" name="Espace réservé du texte 9"/>
          <p:cNvSpPr>
            <a:spLocks noGrp="1"/>
          </p:cNvSpPr>
          <p:nvPr>
            <p:ph type="body" idx="14"/>
          </p:nvPr>
        </p:nvSpPr>
        <p:spPr>
          <a:xfrm>
            <a:off x="2261965" y="4653136"/>
            <a:ext cx="720080" cy="576064"/>
          </a:xfrm>
        </p:spPr>
        <p:txBody>
          <a:bodyPr/>
          <a:lstStyle/>
          <a:p>
            <a:r>
              <a:rPr lang="en-US" dirty="0"/>
              <a:t>05.</a:t>
            </a:r>
          </a:p>
        </p:txBody>
      </p:sp>
      <p:sp>
        <p:nvSpPr>
          <p:cNvPr id="16" name="Espace réservé du texte 10"/>
          <p:cNvSpPr>
            <a:spLocks noGrp="1"/>
          </p:cNvSpPr>
          <p:nvPr>
            <p:ph type="body" idx="15"/>
          </p:nvPr>
        </p:nvSpPr>
        <p:spPr>
          <a:xfrm>
            <a:off x="2999656" y="5229200"/>
            <a:ext cx="7756875" cy="576064"/>
          </a:xfrm>
        </p:spPr>
        <p:txBody>
          <a:bodyPr/>
          <a:lstStyle/>
          <a:p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の機能概要 － ﾀﾞｯｼｭﾎﾞｰﾄﾞ管理</a:t>
            </a:r>
          </a:p>
        </p:txBody>
      </p:sp>
      <p:sp>
        <p:nvSpPr>
          <p:cNvPr id="17" name="Espace réservé du texte 9"/>
          <p:cNvSpPr>
            <a:spLocks noGrp="1"/>
          </p:cNvSpPr>
          <p:nvPr>
            <p:ph type="body" idx="14"/>
          </p:nvPr>
        </p:nvSpPr>
        <p:spPr>
          <a:xfrm>
            <a:off x="2261965" y="5229200"/>
            <a:ext cx="720080" cy="576064"/>
          </a:xfrm>
        </p:spPr>
        <p:txBody>
          <a:bodyPr/>
          <a:lstStyle/>
          <a:p>
            <a:r>
              <a:rPr lang="en-US" dirty="0"/>
              <a:t>06.</a:t>
            </a:r>
          </a:p>
        </p:txBody>
      </p:sp>
    </p:spTree>
    <p:extLst>
      <p:ext uri="{BB962C8B-B14F-4D97-AF65-F5344CB8AC3E}">
        <p14:creationId xmlns:p14="http://schemas.microsoft.com/office/powerpoint/2010/main" val="2961978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プレースホルダー 1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１、エネルギーグリッドへの</a:t>
            </a:r>
            <a:r>
              <a:rPr kumimoji="1" lang="en-US" altLang="ja-JP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PcVue</a:t>
            </a:r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導入</a:t>
            </a:r>
          </a:p>
        </p:txBody>
      </p:sp>
      <p:pic>
        <p:nvPicPr>
          <p:cNvPr id="16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734" y="1102190"/>
            <a:ext cx="7963333" cy="4967735"/>
          </a:xfrm>
          <a:prstGeom prst="rect">
            <a:avLst/>
          </a:prstGeom>
        </p:spPr>
      </p:pic>
      <p:sp>
        <p:nvSpPr>
          <p:cNvPr id="18" name="Forme libre 10"/>
          <p:cNvSpPr/>
          <p:nvPr/>
        </p:nvSpPr>
        <p:spPr>
          <a:xfrm>
            <a:off x="2063552" y="1124744"/>
            <a:ext cx="8640960" cy="5096232"/>
          </a:xfrm>
          <a:custGeom>
            <a:avLst/>
            <a:gdLst>
              <a:gd name="connsiteX0" fmla="*/ 4056130 w 9626352"/>
              <a:gd name="connsiteY0" fmla="*/ 1039991 h 5778142"/>
              <a:gd name="connsiteX1" fmla="*/ 3096344 w 9626352"/>
              <a:gd name="connsiteY1" fmla="*/ 1680875 h 5778142"/>
              <a:gd name="connsiteX2" fmla="*/ 4056130 w 9626352"/>
              <a:gd name="connsiteY2" fmla="*/ 2321759 h 5778142"/>
              <a:gd name="connsiteX3" fmla="*/ 5015916 w 9626352"/>
              <a:gd name="connsiteY3" fmla="*/ 1680875 h 5778142"/>
              <a:gd name="connsiteX4" fmla="*/ 4056130 w 9626352"/>
              <a:gd name="connsiteY4" fmla="*/ 1039991 h 5778142"/>
              <a:gd name="connsiteX5" fmla="*/ 0 w 9626352"/>
              <a:gd name="connsiteY5" fmla="*/ 0 h 5778142"/>
              <a:gd name="connsiteX6" fmla="*/ 9626352 w 9626352"/>
              <a:gd name="connsiteY6" fmla="*/ 0 h 5778142"/>
              <a:gd name="connsiteX7" fmla="*/ 9626352 w 9626352"/>
              <a:gd name="connsiteY7" fmla="*/ 5778142 h 5778142"/>
              <a:gd name="connsiteX8" fmla="*/ 0 w 9626352"/>
              <a:gd name="connsiteY8" fmla="*/ 5778142 h 5778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6352" h="5778142">
                <a:moveTo>
                  <a:pt x="4056130" y="1039991"/>
                </a:moveTo>
                <a:cubicBezTo>
                  <a:pt x="3526055" y="1039991"/>
                  <a:pt x="3096344" y="1326925"/>
                  <a:pt x="3096344" y="1680875"/>
                </a:cubicBezTo>
                <a:cubicBezTo>
                  <a:pt x="3096344" y="2034825"/>
                  <a:pt x="3526055" y="2321759"/>
                  <a:pt x="4056130" y="2321759"/>
                </a:cubicBezTo>
                <a:cubicBezTo>
                  <a:pt x="4586205" y="2321759"/>
                  <a:pt x="5015916" y="2034825"/>
                  <a:pt x="5015916" y="1680875"/>
                </a:cubicBezTo>
                <a:cubicBezTo>
                  <a:pt x="5015916" y="1326925"/>
                  <a:pt x="4586205" y="1039991"/>
                  <a:pt x="4056130" y="1039991"/>
                </a:cubicBezTo>
                <a:close/>
                <a:moveTo>
                  <a:pt x="0" y="0"/>
                </a:moveTo>
                <a:lnTo>
                  <a:pt x="9626352" y="0"/>
                </a:lnTo>
                <a:lnTo>
                  <a:pt x="9626352" y="5778142"/>
                </a:lnTo>
                <a:lnTo>
                  <a:pt x="0" y="5778142"/>
                </a:lnTo>
                <a:close/>
              </a:path>
            </a:pathLst>
          </a:custGeom>
          <a:solidFill>
            <a:sysClr val="windowText" lastClr="000000">
              <a:alpha val="5000"/>
            </a:sysClr>
          </a:solidFill>
          <a:ln w="635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78">
            <a:extLst>
              <a:ext uri="{FF2B5EF4-FFF2-40B4-BE49-F238E27FC236}">
                <a16:creationId xmlns:a16="http://schemas.microsoft.com/office/drawing/2014/main" id="{3719EC61-63DE-4DDC-98E5-03F0BCAF63D8}"/>
              </a:ext>
            </a:extLst>
          </p:cNvPr>
          <p:cNvSpPr txBox="1"/>
          <p:nvPr/>
        </p:nvSpPr>
        <p:spPr>
          <a:xfrm>
            <a:off x="119336" y="766473"/>
            <a:ext cx="1207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PcVue</a:t>
            </a: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は、エネルギーグリッドのプラント・変電所・工場に必要な監視・管理機能を実装 ⇒ 信頼性向上・効率化 を実現</a:t>
            </a:r>
            <a:endParaRPr kumimoji="0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TextBox 78">
            <a:extLst>
              <a:ext uri="{FF2B5EF4-FFF2-40B4-BE49-F238E27FC236}">
                <a16:creationId xmlns:a16="http://schemas.microsoft.com/office/drawing/2014/main" id="{DB59AAD5-9C4A-414C-A0EC-8EA09C189B7B}"/>
              </a:ext>
            </a:extLst>
          </p:cNvPr>
          <p:cNvSpPr txBox="1"/>
          <p:nvPr/>
        </p:nvSpPr>
        <p:spPr>
          <a:xfrm>
            <a:off x="4583832" y="1340768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『</a:t>
            </a:r>
            <a:r>
              <a:rPr kumimoji="0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kumimoji="0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FEMS</a:t>
            </a:r>
            <a:r>
              <a:rPr lang="ja-JP" altLang="en-US" sz="2000" b="1" i="0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の展開</a:t>
            </a:r>
            <a:endParaRPr kumimoji="0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7104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6E3AF30-2639-4BC4-9A18-A4A87761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35" y="1556797"/>
            <a:ext cx="12291270" cy="4733530"/>
          </a:xfrm>
          <a:prstGeom prst="rect">
            <a:avLst/>
          </a:prstGeom>
        </p:spPr>
      </p:pic>
      <p:sp>
        <p:nvSpPr>
          <p:cNvPr id="2" name="テキスト プレースホルダー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２、管理レベルに適した </a:t>
            </a:r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FEMS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の構築の勧め</a:t>
            </a:r>
          </a:p>
        </p:txBody>
      </p:sp>
      <p:grpSp>
        <p:nvGrpSpPr>
          <p:cNvPr id="119" name="グループ化 118"/>
          <p:cNvGrpSpPr/>
          <p:nvPr/>
        </p:nvGrpSpPr>
        <p:grpSpPr>
          <a:xfrm>
            <a:off x="-11113912" y="2780928"/>
            <a:ext cx="10664557" cy="3446430"/>
            <a:chOff x="-168696" y="1434335"/>
            <a:chExt cx="10664557" cy="3446430"/>
          </a:xfrm>
        </p:grpSpPr>
        <p:grpSp>
          <p:nvGrpSpPr>
            <p:cNvPr id="120" name="Group 21"/>
            <p:cNvGrpSpPr/>
            <p:nvPr/>
          </p:nvGrpSpPr>
          <p:grpSpPr>
            <a:xfrm>
              <a:off x="479377" y="2637459"/>
              <a:ext cx="8928992" cy="790551"/>
              <a:chOff x="0" y="1138573"/>
              <a:chExt cx="7885646" cy="790551"/>
            </a:xfrm>
          </p:grpSpPr>
          <p:sp>
            <p:nvSpPr>
              <p:cNvPr id="207" name="Rounded Rectangle 22"/>
              <p:cNvSpPr/>
              <p:nvPr/>
            </p:nvSpPr>
            <p:spPr>
              <a:xfrm>
                <a:off x="167248" y="1138573"/>
                <a:ext cx="7718398" cy="79055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dk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8" name="Rounded Rectangle 4"/>
              <p:cNvSpPr/>
              <p:nvPr/>
            </p:nvSpPr>
            <p:spPr>
              <a:xfrm>
                <a:off x="0" y="1138573"/>
                <a:ext cx="2232146" cy="7905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8016" tIns="128016" rIns="128016" bIns="128016" numCol="1" spcCol="1270" anchor="ctr" anchorCtr="0">
                <a:noAutofit/>
              </a:bodyPr>
              <a:lstStyle/>
              <a:p>
                <a:pPr marL="0" marR="0" lvl="0" indent="0" algn="ctr" defTabSz="800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 </a:t>
                </a:r>
              </a:p>
            </p:txBody>
          </p:sp>
        </p:grpSp>
        <p:grpSp>
          <p:nvGrpSpPr>
            <p:cNvPr id="121" name="Group 15"/>
            <p:cNvGrpSpPr/>
            <p:nvPr/>
          </p:nvGrpSpPr>
          <p:grpSpPr>
            <a:xfrm>
              <a:off x="5712194" y="2681254"/>
              <a:ext cx="988189" cy="658793"/>
              <a:chOff x="2340847" y="2126763"/>
              <a:chExt cx="988189" cy="658793"/>
            </a:xfrm>
          </p:grpSpPr>
          <p:sp>
            <p:nvSpPr>
              <p:cNvPr id="205" name="Rounded Rectangle 17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6" name="Rounded Rectangle 4"/>
              <p:cNvSpPr/>
              <p:nvPr/>
            </p:nvSpPr>
            <p:spPr>
              <a:xfrm>
                <a:off x="2360143" y="2146058"/>
                <a:ext cx="956780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b="1" i="0" noProof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工場</a:t>
                </a:r>
                <a:endParaRPr lang="en-US" altLang="ja-JP" sz="1100" b="1" i="0" noProof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100" b="1" i="0" noProof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FEMS</a:t>
                </a:r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cxnSp>
          <p:nvCxnSpPr>
            <p:cNvPr id="122" name="Straight Arrow Connector 16"/>
            <p:cNvCxnSpPr/>
            <p:nvPr/>
          </p:nvCxnSpPr>
          <p:spPr>
            <a:xfrm>
              <a:off x="3881361" y="3032734"/>
              <a:ext cx="1656184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Group 15"/>
            <p:cNvGrpSpPr/>
            <p:nvPr/>
          </p:nvGrpSpPr>
          <p:grpSpPr>
            <a:xfrm>
              <a:off x="2735289" y="2709467"/>
              <a:ext cx="988189" cy="658793"/>
              <a:chOff x="2340847" y="2126763"/>
              <a:chExt cx="988189" cy="658793"/>
            </a:xfrm>
          </p:grpSpPr>
          <p:sp>
            <p:nvSpPr>
              <p:cNvPr id="203" name="Rounded Rectangle 17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4" name="Rounded Rectangle 4"/>
              <p:cNvSpPr/>
              <p:nvPr/>
            </p:nvSpPr>
            <p:spPr>
              <a:xfrm>
                <a:off x="2360143" y="2146058"/>
                <a:ext cx="956780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b="1" i="0" noProof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工場</a:t>
                </a:r>
                <a:endParaRPr lang="en-US" altLang="ja-JP" sz="1100" b="1" i="0" noProof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100" b="1" i="0" noProof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FEMS</a:t>
                </a:r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sp>
          <p:nvSpPr>
            <p:cNvPr id="124" name="TextBox 2"/>
            <p:cNvSpPr txBox="1"/>
            <p:nvPr/>
          </p:nvSpPr>
          <p:spPr>
            <a:xfrm>
              <a:off x="801343" y="2880232"/>
              <a:ext cx="201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工場 エネルギー管理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grpSp>
          <p:nvGrpSpPr>
            <p:cNvPr id="125" name="Group 33"/>
            <p:cNvGrpSpPr/>
            <p:nvPr/>
          </p:nvGrpSpPr>
          <p:grpSpPr>
            <a:xfrm>
              <a:off x="-168696" y="3872628"/>
              <a:ext cx="10369153" cy="790551"/>
              <a:chOff x="-496032" y="1138573"/>
              <a:chExt cx="7936520" cy="790551"/>
            </a:xfrm>
          </p:grpSpPr>
          <p:sp>
            <p:nvSpPr>
              <p:cNvPr id="201" name="Rounded Rectangle 34"/>
              <p:cNvSpPr/>
              <p:nvPr/>
            </p:nvSpPr>
            <p:spPr>
              <a:xfrm>
                <a:off x="-496032" y="1138573"/>
                <a:ext cx="7936520" cy="79055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dk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2" name="Rounded Rectangle 4"/>
              <p:cNvSpPr/>
              <p:nvPr/>
            </p:nvSpPr>
            <p:spPr>
              <a:xfrm>
                <a:off x="0" y="1138573"/>
                <a:ext cx="2232146" cy="7905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8016" tIns="128016" rIns="128016" bIns="128016" numCol="1" spcCol="1270" anchor="ctr" anchorCtr="0">
                <a:noAutofit/>
              </a:bodyPr>
              <a:lstStyle/>
              <a:p>
                <a:pPr marL="0" marR="0" lvl="0" indent="0" algn="ctr" defTabSz="800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 </a:t>
                </a:r>
              </a:p>
            </p:txBody>
          </p:sp>
        </p:grpSp>
        <p:grpSp>
          <p:nvGrpSpPr>
            <p:cNvPr id="126" name="Group 37"/>
            <p:cNvGrpSpPr/>
            <p:nvPr/>
          </p:nvGrpSpPr>
          <p:grpSpPr>
            <a:xfrm>
              <a:off x="2548292" y="3944636"/>
              <a:ext cx="547037" cy="457889"/>
              <a:chOff x="2340847" y="2126763"/>
              <a:chExt cx="988189" cy="658793"/>
            </a:xfrm>
          </p:grpSpPr>
          <p:sp>
            <p:nvSpPr>
              <p:cNvPr id="199" name="Rounded Rectangle 38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0" name="Rounded Rectangle 4"/>
              <p:cNvSpPr/>
              <p:nvPr/>
            </p:nvSpPr>
            <p:spPr>
              <a:xfrm>
                <a:off x="2360142" y="2146058"/>
                <a:ext cx="949599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製造</a:t>
                </a:r>
                <a:endParaRPr kumimoji="0" lang="en-US" altLang="ja-JP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EMS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grpSp>
          <p:nvGrpSpPr>
            <p:cNvPr id="127" name="Group 40"/>
            <p:cNvGrpSpPr/>
            <p:nvPr/>
          </p:nvGrpSpPr>
          <p:grpSpPr>
            <a:xfrm>
              <a:off x="5707540" y="3944636"/>
              <a:ext cx="988189" cy="658793"/>
              <a:chOff x="2340847" y="2126763"/>
              <a:chExt cx="988189" cy="658793"/>
            </a:xfrm>
          </p:grpSpPr>
          <p:sp>
            <p:nvSpPr>
              <p:cNvPr id="197" name="Rounded Rectangle 41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8" name="Rounded Rectangle 4"/>
              <p:cNvSpPr/>
              <p:nvPr/>
            </p:nvSpPr>
            <p:spPr>
              <a:xfrm>
                <a:off x="2360142" y="2146058"/>
                <a:ext cx="949599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製造</a:t>
                </a:r>
                <a:endParaRPr kumimoji="0" lang="en-US" altLang="ja-JP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EMS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pic>
          <p:nvPicPr>
            <p:cNvPr id="128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33349" y="3105355"/>
              <a:ext cx="570803" cy="490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9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615609" y="3044932"/>
              <a:ext cx="570803" cy="490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30" name="Group 45"/>
            <p:cNvGrpSpPr/>
            <p:nvPr/>
          </p:nvGrpSpPr>
          <p:grpSpPr>
            <a:xfrm>
              <a:off x="3412388" y="3943099"/>
              <a:ext cx="547037" cy="457889"/>
              <a:chOff x="2340847" y="2126763"/>
              <a:chExt cx="988189" cy="658793"/>
            </a:xfrm>
          </p:grpSpPr>
          <p:sp>
            <p:nvSpPr>
              <p:cNvPr id="195" name="Rounded Rectangle 46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6" name="Rounded Rectangle 4"/>
              <p:cNvSpPr/>
              <p:nvPr/>
            </p:nvSpPr>
            <p:spPr>
              <a:xfrm>
                <a:off x="2360142" y="2146058"/>
                <a:ext cx="949599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製造</a:t>
                </a:r>
                <a:endParaRPr kumimoji="0" lang="en-US" altLang="ja-JP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EMS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grpSp>
          <p:nvGrpSpPr>
            <p:cNvPr id="131" name="Group 48"/>
            <p:cNvGrpSpPr/>
            <p:nvPr/>
          </p:nvGrpSpPr>
          <p:grpSpPr>
            <a:xfrm>
              <a:off x="4535489" y="3943099"/>
              <a:ext cx="988189" cy="658793"/>
              <a:chOff x="2340847" y="2126763"/>
              <a:chExt cx="988189" cy="658793"/>
            </a:xfrm>
          </p:grpSpPr>
          <p:sp>
            <p:nvSpPr>
              <p:cNvPr id="193" name="Rounded Rectangle 49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4" name="Rounded Rectangle 4"/>
              <p:cNvSpPr/>
              <p:nvPr/>
            </p:nvSpPr>
            <p:spPr>
              <a:xfrm>
                <a:off x="2360142" y="2146058"/>
                <a:ext cx="949599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製造</a:t>
                </a:r>
                <a:endParaRPr kumimoji="0" lang="en-US" altLang="ja-JP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EMS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grpSp>
          <p:nvGrpSpPr>
            <p:cNvPr id="132" name="Group 51"/>
            <p:cNvGrpSpPr/>
            <p:nvPr/>
          </p:nvGrpSpPr>
          <p:grpSpPr>
            <a:xfrm>
              <a:off x="6859668" y="3943099"/>
              <a:ext cx="988189" cy="658793"/>
              <a:chOff x="2340847" y="2126763"/>
              <a:chExt cx="988189" cy="658793"/>
            </a:xfrm>
          </p:grpSpPr>
          <p:sp>
            <p:nvSpPr>
              <p:cNvPr id="191" name="Rounded Rectangle 52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2" name="Rounded Rectangle 4"/>
              <p:cNvSpPr/>
              <p:nvPr/>
            </p:nvSpPr>
            <p:spPr>
              <a:xfrm>
                <a:off x="2360142" y="2146058"/>
                <a:ext cx="949599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製造</a:t>
                </a:r>
                <a:endParaRPr kumimoji="0" lang="en-US" altLang="ja-JP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EMS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cxnSp>
          <p:nvCxnSpPr>
            <p:cNvPr id="133" name="Straight Arrow Connector 27"/>
            <p:cNvCxnSpPr/>
            <p:nvPr/>
          </p:nvCxnSpPr>
          <p:spPr>
            <a:xfrm>
              <a:off x="6474444" y="4260300"/>
              <a:ext cx="617312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34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37784" y="4285664"/>
              <a:ext cx="430425" cy="3698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5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04951" y="4303139"/>
              <a:ext cx="430425" cy="3698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6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51200" y="4303139"/>
              <a:ext cx="430425" cy="3698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37" name="Straight Arrow Connector 56"/>
            <p:cNvCxnSpPr/>
            <p:nvPr/>
          </p:nvCxnSpPr>
          <p:spPr>
            <a:xfrm>
              <a:off x="5327577" y="4260300"/>
              <a:ext cx="617312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58"/>
            <p:cNvCxnSpPr>
              <a:stCxn id="199" idx="3"/>
              <a:endCxn id="195" idx="1"/>
            </p:cNvCxnSpPr>
            <p:nvPr/>
          </p:nvCxnSpPr>
          <p:spPr>
            <a:xfrm flipV="1">
              <a:off x="3095329" y="4172044"/>
              <a:ext cx="317059" cy="153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4"/>
            <p:cNvCxnSpPr/>
            <p:nvPr/>
          </p:nvCxnSpPr>
          <p:spPr>
            <a:xfrm>
              <a:off x="5029583" y="3717579"/>
              <a:ext cx="232418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59"/>
            <p:cNvCxnSpPr/>
            <p:nvPr/>
          </p:nvCxnSpPr>
          <p:spPr>
            <a:xfrm>
              <a:off x="2821810" y="3717579"/>
              <a:ext cx="849583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60"/>
            <p:cNvCxnSpPr>
              <a:stCxn id="203" idx="2"/>
            </p:cNvCxnSpPr>
            <p:nvPr/>
          </p:nvCxnSpPr>
          <p:spPr>
            <a:xfrm flipH="1">
              <a:off x="3229383" y="3368260"/>
              <a:ext cx="1" cy="34931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65"/>
            <p:cNvCxnSpPr>
              <a:endCxn id="200" idx="0"/>
            </p:cNvCxnSpPr>
            <p:nvPr/>
          </p:nvCxnSpPr>
          <p:spPr>
            <a:xfrm>
              <a:off x="2821811" y="3717579"/>
              <a:ext cx="0" cy="24046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67"/>
            <p:cNvCxnSpPr/>
            <p:nvPr/>
          </p:nvCxnSpPr>
          <p:spPr>
            <a:xfrm>
              <a:off x="3671393" y="3717579"/>
              <a:ext cx="0" cy="24046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69"/>
            <p:cNvCxnSpPr/>
            <p:nvPr/>
          </p:nvCxnSpPr>
          <p:spPr>
            <a:xfrm flipH="1">
              <a:off x="6201634" y="3368260"/>
              <a:ext cx="1" cy="34931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70"/>
            <p:cNvCxnSpPr>
              <a:endCxn id="193" idx="0"/>
            </p:cNvCxnSpPr>
            <p:nvPr/>
          </p:nvCxnSpPr>
          <p:spPr>
            <a:xfrm flipH="1">
              <a:off x="5029584" y="3717579"/>
              <a:ext cx="1" cy="22552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72"/>
            <p:cNvCxnSpPr/>
            <p:nvPr/>
          </p:nvCxnSpPr>
          <p:spPr>
            <a:xfrm flipH="1">
              <a:off x="6201633" y="3737746"/>
              <a:ext cx="1" cy="19025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73"/>
            <p:cNvCxnSpPr>
              <a:endCxn id="191" idx="0"/>
            </p:cNvCxnSpPr>
            <p:nvPr/>
          </p:nvCxnSpPr>
          <p:spPr>
            <a:xfrm>
              <a:off x="7353763" y="3717579"/>
              <a:ext cx="0" cy="22552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61"/>
            <p:cNvSpPr txBox="1"/>
            <p:nvPr/>
          </p:nvSpPr>
          <p:spPr>
            <a:xfrm>
              <a:off x="110659" y="3984429"/>
              <a:ext cx="1813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i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製造部門</a:t>
              </a:r>
              <a:endParaRPr kumimoji="0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　　　エネルギー管理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49" name="Rounded Rectangle 3"/>
            <p:cNvSpPr/>
            <p:nvPr/>
          </p:nvSpPr>
          <p:spPr>
            <a:xfrm>
              <a:off x="3229383" y="3189834"/>
              <a:ext cx="655403" cy="14401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保全・更新管理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50" name="Rounded Rectangle 66"/>
            <p:cNvSpPr/>
            <p:nvPr/>
          </p:nvSpPr>
          <p:spPr>
            <a:xfrm>
              <a:off x="3232014" y="3342234"/>
              <a:ext cx="655403" cy="144016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noProof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エネルギ管理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pic>
          <p:nvPicPr>
            <p:cNvPr id="151" name="Rectangle 1850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23321" y="3251249"/>
              <a:ext cx="234058" cy="2889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2" name="Rectangle 1850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75649" y="3188009"/>
              <a:ext cx="234058" cy="2889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3" name="TextBox 78"/>
            <p:cNvSpPr txBox="1"/>
            <p:nvPr/>
          </p:nvSpPr>
          <p:spPr>
            <a:xfrm>
              <a:off x="4368290" y="2797232"/>
              <a:ext cx="7807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情報共有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54" name="Rounded Rectangle 80"/>
            <p:cNvSpPr/>
            <p:nvPr/>
          </p:nvSpPr>
          <p:spPr>
            <a:xfrm>
              <a:off x="3232995" y="3494634"/>
              <a:ext cx="655403" cy="144016"/>
            </a:xfrm>
            <a:prstGeom prst="roundRect">
              <a:avLst/>
            </a:prstGeom>
            <a:solidFill>
              <a:srgbClr val="FD33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設備</a:t>
              </a:r>
              <a:r>
                <a:rPr kumimoji="0" lang="ja-JP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監視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pic>
          <p:nvPicPr>
            <p:cNvPr id="155" name="Image 10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641" y="3397107"/>
              <a:ext cx="276704" cy="273487"/>
            </a:xfrm>
            <a:prstGeom prst="rect">
              <a:avLst/>
            </a:prstGeom>
          </p:spPr>
        </p:pic>
        <p:pic>
          <p:nvPicPr>
            <p:cNvPr id="156" name="Image 10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9381" y="4526435"/>
              <a:ext cx="276704" cy="273487"/>
            </a:xfrm>
            <a:prstGeom prst="rect">
              <a:avLst/>
            </a:prstGeom>
          </p:spPr>
        </p:pic>
        <p:pic>
          <p:nvPicPr>
            <p:cNvPr id="157" name="Image 10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3501" y="4513400"/>
              <a:ext cx="276704" cy="273487"/>
            </a:xfrm>
            <a:prstGeom prst="rect">
              <a:avLst/>
            </a:prstGeom>
          </p:spPr>
        </p:pic>
        <p:pic>
          <p:nvPicPr>
            <p:cNvPr id="158" name="Image 10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6399" y="4495792"/>
              <a:ext cx="276704" cy="273487"/>
            </a:xfrm>
            <a:prstGeom prst="rect">
              <a:avLst/>
            </a:prstGeom>
          </p:spPr>
        </p:pic>
        <p:pic>
          <p:nvPicPr>
            <p:cNvPr id="159" name="Image 10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7572" y="3410749"/>
              <a:ext cx="276704" cy="273487"/>
            </a:xfrm>
            <a:prstGeom prst="rect">
              <a:avLst/>
            </a:prstGeom>
          </p:spPr>
        </p:pic>
        <p:grpSp>
          <p:nvGrpSpPr>
            <p:cNvPr id="160" name="Group 81"/>
            <p:cNvGrpSpPr/>
            <p:nvPr/>
          </p:nvGrpSpPr>
          <p:grpSpPr>
            <a:xfrm>
              <a:off x="479377" y="1434335"/>
              <a:ext cx="6696744" cy="790551"/>
              <a:chOff x="0" y="1138573"/>
              <a:chExt cx="8015480" cy="790551"/>
            </a:xfrm>
          </p:grpSpPr>
          <p:sp>
            <p:nvSpPr>
              <p:cNvPr id="189" name="Rounded Rectangle 82"/>
              <p:cNvSpPr/>
              <p:nvPr/>
            </p:nvSpPr>
            <p:spPr>
              <a:xfrm>
                <a:off x="1637570" y="1138573"/>
                <a:ext cx="6377910" cy="79055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dk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0" name="Rounded Rectangle 4"/>
              <p:cNvSpPr/>
              <p:nvPr/>
            </p:nvSpPr>
            <p:spPr>
              <a:xfrm>
                <a:off x="0" y="1138573"/>
                <a:ext cx="2232146" cy="7905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8016" tIns="128016" rIns="128016" bIns="128016" numCol="1" spcCol="1270" anchor="ctr" anchorCtr="0">
                <a:noAutofit/>
              </a:bodyPr>
              <a:lstStyle/>
              <a:p>
                <a:pPr marL="0" marR="0" lvl="0" indent="0" algn="ctr" defTabSz="800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 </a:t>
                </a:r>
              </a:p>
            </p:txBody>
          </p:sp>
        </p:grpSp>
        <p:grpSp>
          <p:nvGrpSpPr>
            <p:cNvPr id="161" name="Group 85"/>
            <p:cNvGrpSpPr/>
            <p:nvPr/>
          </p:nvGrpSpPr>
          <p:grpSpPr>
            <a:xfrm>
              <a:off x="4123364" y="1506343"/>
              <a:ext cx="988189" cy="658793"/>
              <a:chOff x="2340847" y="2126763"/>
              <a:chExt cx="988189" cy="658793"/>
            </a:xfrm>
          </p:grpSpPr>
          <p:sp>
            <p:nvSpPr>
              <p:cNvPr id="187" name="Rounded Rectangle 86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8" name="Rounded Rectangle 4"/>
              <p:cNvSpPr/>
              <p:nvPr/>
            </p:nvSpPr>
            <p:spPr>
              <a:xfrm>
                <a:off x="2360142" y="2146058"/>
                <a:ext cx="949599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b="1" i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統括</a:t>
                </a:r>
                <a:endParaRPr lang="en-US" altLang="ja-JP" sz="1100" b="1" i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100" b="1" i="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EMS</a:t>
                </a:r>
              </a:p>
            </p:txBody>
          </p:sp>
        </p:grpSp>
        <p:sp>
          <p:nvSpPr>
            <p:cNvPr id="162" name="TextBox 91"/>
            <p:cNvSpPr txBox="1"/>
            <p:nvPr/>
          </p:nvSpPr>
          <p:spPr>
            <a:xfrm>
              <a:off x="2083058" y="1677011"/>
              <a:ext cx="2049954" cy="305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事業者</a:t>
              </a:r>
              <a:r>
                <a:rPr lang="ja-JP" altLang="en-US" sz="1400" b="1" i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 </a:t>
              </a:r>
              <a:r>
                <a:rPr kumimoji="0" lang="ja-JP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エネルギー管理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163" name="Straight Connector 94"/>
            <p:cNvCxnSpPr/>
            <p:nvPr/>
          </p:nvCxnSpPr>
          <p:spPr>
            <a:xfrm>
              <a:off x="3204152" y="2504959"/>
              <a:ext cx="2997483" cy="474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96"/>
            <p:cNvCxnSpPr>
              <a:stCxn id="187" idx="2"/>
            </p:cNvCxnSpPr>
            <p:nvPr/>
          </p:nvCxnSpPr>
          <p:spPr>
            <a:xfrm flipH="1">
              <a:off x="4617458" y="2165136"/>
              <a:ext cx="1" cy="34931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00"/>
            <p:cNvCxnSpPr/>
            <p:nvPr/>
          </p:nvCxnSpPr>
          <p:spPr>
            <a:xfrm flipH="1">
              <a:off x="3204152" y="2514455"/>
              <a:ext cx="1" cy="22552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02"/>
            <p:cNvCxnSpPr/>
            <p:nvPr/>
          </p:nvCxnSpPr>
          <p:spPr>
            <a:xfrm>
              <a:off x="6191673" y="2504959"/>
              <a:ext cx="0" cy="22552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Rounded Rectangle 3"/>
            <p:cNvSpPr/>
            <p:nvPr/>
          </p:nvSpPr>
          <p:spPr>
            <a:xfrm>
              <a:off x="6182800" y="3149611"/>
              <a:ext cx="655403" cy="14401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保全・更新管理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68" name="Rounded Rectangle 66"/>
            <p:cNvSpPr/>
            <p:nvPr/>
          </p:nvSpPr>
          <p:spPr>
            <a:xfrm>
              <a:off x="6185431" y="3302011"/>
              <a:ext cx="655403" cy="144016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noProof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エネルギ管理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69" name="Rounded Rectangle 80"/>
            <p:cNvSpPr/>
            <p:nvPr/>
          </p:nvSpPr>
          <p:spPr>
            <a:xfrm>
              <a:off x="6186412" y="3454411"/>
              <a:ext cx="655403" cy="144016"/>
            </a:xfrm>
            <a:prstGeom prst="roundRect">
              <a:avLst/>
            </a:prstGeom>
            <a:solidFill>
              <a:srgbClr val="FD33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設備</a:t>
              </a:r>
              <a:r>
                <a:rPr kumimoji="0" lang="ja-JP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監視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70" name="Rounded Rectangle 66"/>
            <p:cNvSpPr/>
            <p:nvPr/>
          </p:nvSpPr>
          <p:spPr>
            <a:xfrm>
              <a:off x="4846348" y="2026468"/>
              <a:ext cx="655403" cy="144016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noProof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エネルギ管理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pic>
          <p:nvPicPr>
            <p:cNvPr id="171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85862" y="1945285"/>
              <a:ext cx="430425" cy="3698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2" name="Image 14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785" y="2144509"/>
              <a:ext cx="276704" cy="273487"/>
            </a:xfrm>
            <a:prstGeom prst="rect">
              <a:avLst/>
            </a:prstGeom>
          </p:spPr>
        </p:pic>
        <p:sp>
          <p:nvSpPr>
            <p:cNvPr id="173" name="Rounded Rectangle 3"/>
            <p:cNvSpPr/>
            <p:nvPr/>
          </p:nvSpPr>
          <p:spPr>
            <a:xfrm>
              <a:off x="2933192" y="4310185"/>
              <a:ext cx="655403" cy="14401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省エネ改善横展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74" name="Rounded Rectangle 66"/>
            <p:cNvSpPr/>
            <p:nvPr/>
          </p:nvSpPr>
          <p:spPr>
            <a:xfrm>
              <a:off x="2935823" y="4462585"/>
              <a:ext cx="655403" cy="144016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noProof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エネルギ管理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75" name="Rounded Rectangle 80"/>
            <p:cNvSpPr/>
            <p:nvPr/>
          </p:nvSpPr>
          <p:spPr>
            <a:xfrm>
              <a:off x="2936804" y="4614985"/>
              <a:ext cx="655403" cy="144016"/>
            </a:xfrm>
            <a:prstGeom prst="roundRect">
              <a:avLst/>
            </a:prstGeom>
            <a:solidFill>
              <a:srgbClr val="FD33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設備</a:t>
              </a:r>
              <a:r>
                <a:rPr kumimoji="0" lang="ja-JP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監視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pic>
          <p:nvPicPr>
            <p:cNvPr id="176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53271" y="4246117"/>
              <a:ext cx="430425" cy="3698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7" name="Image 10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1452" y="4469413"/>
              <a:ext cx="276704" cy="273487"/>
            </a:xfrm>
            <a:prstGeom prst="rect">
              <a:avLst/>
            </a:prstGeom>
          </p:spPr>
        </p:pic>
        <p:pic>
          <p:nvPicPr>
            <p:cNvPr id="178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45472" y="4236548"/>
              <a:ext cx="430425" cy="3698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9" name="Image 10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653" y="4459844"/>
              <a:ext cx="276704" cy="273487"/>
            </a:xfrm>
            <a:prstGeom prst="rect">
              <a:avLst/>
            </a:prstGeom>
          </p:spPr>
        </p:pic>
        <p:sp>
          <p:nvSpPr>
            <p:cNvPr id="180" name="Rounded Rectangle 3"/>
            <p:cNvSpPr/>
            <p:nvPr/>
          </p:nvSpPr>
          <p:spPr>
            <a:xfrm>
              <a:off x="4846349" y="1870525"/>
              <a:ext cx="655403" cy="14401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省ｴﾈ・保全計画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81" name="Rounded Rectangle 3"/>
            <p:cNvSpPr/>
            <p:nvPr/>
          </p:nvSpPr>
          <p:spPr>
            <a:xfrm>
              <a:off x="5618287" y="4431949"/>
              <a:ext cx="655403" cy="14401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省エネ改善横展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82" name="Rounded Rectangle 66"/>
            <p:cNvSpPr/>
            <p:nvPr/>
          </p:nvSpPr>
          <p:spPr>
            <a:xfrm>
              <a:off x="5620918" y="4584349"/>
              <a:ext cx="655403" cy="144016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noProof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エネルギ管理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83" name="Rounded Rectangle 80"/>
            <p:cNvSpPr/>
            <p:nvPr/>
          </p:nvSpPr>
          <p:spPr>
            <a:xfrm>
              <a:off x="5621899" y="4736749"/>
              <a:ext cx="655403" cy="144016"/>
            </a:xfrm>
            <a:prstGeom prst="roundRect">
              <a:avLst/>
            </a:prstGeom>
            <a:solidFill>
              <a:srgbClr val="FD33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設備</a:t>
              </a:r>
              <a:r>
                <a:rPr kumimoji="0" lang="ja-JP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監視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84" name="TextBox 78"/>
            <p:cNvSpPr txBox="1"/>
            <p:nvPr/>
          </p:nvSpPr>
          <p:spPr>
            <a:xfrm>
              <a:off x="5537545" y="1506443"/>
              <a:ext cx="18207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・省エネ投資計画</a:t>
              </a:r>
              <a:endParaRPr kumimoji="0" lang="en-US" altLang="ja-JP" sz="12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200" i="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・エネ計画管理</a:t>
              </a:r>
              <a:endParaRPr lang="en-US" altLang="ja-JP" sz="1200" i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・多事業所・多棟管理</a:t>
              </a:r>
              <a:endParaRPr kumimoji="0" lang="en-US" altLang="ja-JP" sz="12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85" name="TextBox 78"/>
            <p:cNvSpPr txBox="1"/>
            <p:nvPr/>
          </p:nvSpPr>
          <p:spPr>
            <a:xfrm>
              <a:off x="6906347" y="2729657"/>
              <a:ext cx="26263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・効率回復保全・高効率化更新計画</a:t>
              </a:r>
              <a:endParaRPr kumimoji="0" lang="en-US" altLang="ja-JP" sz="12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200" i="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・エネルギー供給効率管理</a:t>
              </a:r>
              <a:endParaRPr lang="en-US" altLang="ja-JP" sz="1200" i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・原動設備</a:t>
              </a:r>
              <a:r>
                <a:rPr kumimoji="0" lang="en-US" altLang="ja-JP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/</a:t>
              </a:r>
              <a:r>
                <a:rPr kumimoji="0" lang="ja-JP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熱源監視</a:t>
              </a:r>
              <a:endParaRPr kumimoji="0" lang="en-US" altLang="ja-JP" sz="12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86" name="TextBox 78"/>
            <p:cNvSpPr txBox="1"/>
            <p:nvPr/>
          </p:nvSpPr>
          <p:spPr>
            <a:xfrm>
              <a:off x="7869534" y="4011656"/>
              <a:ext cx="2626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・改善事例横展計画</a:t>
              </a:r>
              <a:endParaRPr kumimoji="0" lang="en-US" altLang="ja-JP" sz="12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200" i="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・エネルギー原単位管理</a:t>
              </a:r>
              <a:r>
                <a:rPr lang="en-US" altLang="ja-JP" sz="1200" i="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(</a:t>
              </a:r>
              <a:r>
                <a:rPr lang="ja-JP" altLang="en-US" sz="1200" i="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個当り</a:t>
              </a:r>
              <a:r>
                <a:rPr lang="en-US" altLang="ja-JP" sz="1200" i="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)</a:t>
              </a:r>
            </a:p>
          </p:txBody>
        </p:sp>
      </p:grpSp>
      <p:sp>
        <p:nvSpPr>
          <p:cNvPr id="212" name="正方形/長方形 211"/>
          <p:cNvSpPr/>
          <p:nvPr/>
        </p:nvSpPr>
        <p:spPr>
          <a:xfrm>
            <a:off x="872647" y="2796982"/>
            <a:ext cx="10458450" cy="1619251"/>
          </a:xfrm>
          <a:prstGeom prst="rect">
            <a:avLst/>
          </a:prstGeom>
          <a:noFill/>
          <a:ln w="28575">
            <a:solidFill>
              <a:srgbClr val="CC006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Box 78">
            <a:extLst>
              <a:ext uri="{FF2B5EF4-FFF2-40B4-BE49-F238E27FC236}">
                <a16:creationId xmlns:a16="http://schemas.microsoft.com/office/drawing/2014/main" id="{05798D38-6FFC-4C21-9D9F-9AA8108A64AA}"/>
              </a:ext>
            </a:extLst>
          </p:cNvPr>
          <p:cNvSpPr txBox="1"/>
          <p:nvPr/>
        </p:nvSpPr>
        <p:spPr>
          <a:xfrm>
            <a:off x="-5681418" y="5317488"/>
            <a:ext cx="7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情報共有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8" name="TextBox 78">
            <a:extLst>
              <a:ext uri="{FF2B5EF4-FFF2-40B4-BE49-F238E27FC236}">
                <a16:creationId xmlns:a16="http://schemas.microsoft.com/office/drawing/2014/main" id="{12EA5C99-27BD-41E1-A280-0CAE85789B88}"/>
              </a:ext>
            </a:extLst>
          </p:cNvPr>
          <p:cNvSpPr txBox="1"/>
          <p:nvPr/>
        </p:nvSpPr>
        <p:spPr>
          <a:xfrm>
            <a:off x="-4523633" y="5329848"/>
            <a:ext cx="7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情報共有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9" name="TextBox 78">
            <a:extLst>
              <a:ext uri="{FF2B5EF4-FFF2-40B4-BE49-F238E27FC236}">
                <a16:creationId xmlns:a16="http://schemas.microsoft.com/office/drawing/2014/main" id="{3273D596-4A95-42C8-BED3-97F615179C66}"/>
              </a:ext>
            </a:extLst>
          </p:cNvPr>
          <p:cNvSpPr txBox="1"/>
          <p:nvPr/>
        </p:nvSpPr>
        <p:spPr>
          <a:xfrm>
            <a:off x="-5119907" y="5019592"/>
            <a:ext cx="7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情報共有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0" name="TextBox 78">
            <a:extLst>
              <a:ext uri="{FF2B5EF4-FFF2-40B4-BE49-F238E27FC236}">
                <a16:creationId xmlns:a16="http://schemas.microsoft.com/office/drawing/2014/main" id="{730BDF64-65CC-4070-931D-8C45312DCFCD}"/>
              </a:ext>
            </a:extLst>
          </p:cNvPr>
          <p:cNvSpPr txBox="1"/>
          <p:nvPr/>
        </p:nvSpPr>
        <p:spPr>
          <a:xfrm>
            <a:off x="-8078208" y="5019224"/>
            <a:ext cx="7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情報共有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1" name="TextBox 78">
            <a:extLst>
              <a:ext uri="{FF2B5EF4-FFF2-40B4-BE49-F238E27FC236}">
                <a16:creationId xmlns:a16="http://schemas.microsoft.com/office/drawing/2014/main" id="{9DE5AA0D-B298-41A6-97A7-343C60C6E00C}"/>
              </a:ext>
            </a:extLst>
          </p:cNvPr>
          <p:cNvSpPr txBox="1"/>
          <p:nvPr/>
        </p:nvSpPr>
        <p:spPr>
          <a:xfrm>
            <a:off x="-6730069" y="3819805"/>
            <a:ext cx="780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情報共有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TextBox 78">
            <a:extLst>
              <a:ext uri="{FF2B5EF4-FFF2-40B4-BE49-F238E27FC236}">
                <a16:creationId xmlns:a16="http://schemas.microsoft.com/office/drawing/2014/main" id="{FD12C3C7-8A91-404F-A0F0-85561D276E5C}"/>
              </a:ext>
            </a:extLst>
          </p:cNvPr>
          <p:cNvSpPr txBox="1"/>
          <p:nvPr/>
        </p:nvSpPr>
        <p:spPr>
          <a:xfrm>
            <a:off x="119336" y="766473"/>
            <a:ext cx="1216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エネルギーの統括⇔供給⇔需要の各業務に必要な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を配置 ⇒ データ授受し適材での見える化 ⇒ 省エネ活動を加速</a:t>
            </a:r>
            <a:endParaRPr kumimoji="0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TextBox 78">
            <a:extLst>
              <a:ext uri="{FF2B5EF4-FFF2-40B4-BE49-F238E27FC236}">
                <a16:creationId xmlns:a16="http://schemas.microsoft.com/office/drawing/2014/main" id="{8F5D3352-61B6-42D2-9D4C-5564C0F8F13F}"/>
              </a:ext>
            </a:extLst>
          </p:cNvPr>
          <p:cNvSpPr txBox="1"/>
          <p:nvPr/>
        </p:nvSpPr>
        <p:spPr>
          <a:xfrm>
            <a:off x="475741" y="2375990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b="1" i="0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ご説明範囲</a:t>
            </a:r>
            <a:endParaRPr kumimoji="0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566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、工場</a:t>
            </a:r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統合監視による新たな見える化</a:t>
            </a:r>
            <a:endParaRPr kumimoji="1" lang="en-US" altLang="ja-JP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3" name="四角形: 角を丸くする 174">
            <a:extLst>
              <a:ext uri="{FF2B5EF4-FFF2-40B4-BE49-F238E27FC236}">
                <a16:creationId xmlns:a16="http://schemas.microsoft.com/office/drawing/2014/main" id="{3ED5F5F8-E9EE-4BAF-8F7B-BF6C48930C12}"/>
              </a:ext>
            </a:extLst>
          </p:cNvPr>
          <p:cNvSpPr/>
          <p:nvPr/>
        </p:nvSpPr>
        <p:spPr>
          <a:xfrm>
            <a:off x="9554169" y="1741567"/>
            <a:ext cx="2232248" cy="1760429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95" name="図 94">
            <a:extLst>
              <a:ext uri="{FF2B5EF4-FFF2-40B4-BE49-F238E27FC236}">
                <a16:creationId xmlns:a16="http://schemas.microsoft.com/office/drawing/2014/main" id="{B03656FD-9240-4EA3-9286-7148DB9E3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479" y="5090998"/>
            <a:ext cx="701365" cy="727069"/>
          </a:xfrm>
          <a:prstGeom prst="rect">
            <a:avLst/>
          </a:prstGeom>
        </p:spPr>
      </p:pic>
      <p:sp>
        <p:nvSpPr>
          <p:cNvPr id="97" name="フリーフォーム 8">
            <a:extLst>
              <a:ext uri="{FF2B5EF4-FFF2-40B4-BE49-F238E27FC236}">
                <a16:creationId xmlns:a16="http://schemas.microsoft.com/office/drawing/2014/main" id="{485D8631-F005-4267-B3AA-12B7B67487E7}"/>
              </a:ext>
            </a:extLst>
          </p:cNvPr>
          <p:cNvSpPr/>
          <p:nvPr/>
        </p:nvSpPr>
        <p:spPr>
          <a:xfrm>
            <a:off x="982329" y="3049152"/>
            <a:ext cx="7618091" cy="45719"/>
          </a:xfrm>
          <a:custGeom>
            <a:avLst/>
            <a:gdLst>
              <a:gd name="connsiteX0" fmla="*/ 0 w 6163407"/>
              <a:gd name="connsiteY0" fmla="*/ 0 h 0"/>
              <a:gd name="connsiteX1" fmla="*/ 6163407 w 616340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63407">
                <a:moveTo>
                  <a:pt x="0" y="0"/>
                </a:moveTo>
                <a:lnTo>
                  <a:pt x="6163407" y="0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8" name="フリーフォーム 9">
            <a:extLst>
              <a:ext uri="{FF2B5EF4-FFF2-40B4-BE49-F238E27FC236}">
                <a16:creationId xmlns:a16="http://schemas.microsoft.com/office/drawing/2014/main" id="{92914E6D-136D-48DA-94EA-1941658E1121}"/>
              </a:ext>
            </a:extLst>
          </p:cNvPr>
          <p:cNvSpPr/>
          <p:nvPr/>
        </p:nvSpPr>
        <p:spPr>
          <a:xfrm>
            <a:off x="1099176" y="2709689"/>
            <a:ext cx="0" cy="330701"/>
          </a:xfrm>
          <a:custGeom>
            <a:avLst/>
            <a:gdLst>
              <a:gd name="connsiteX0" fmla="*/ 0 w 0"/>
              <a:gd name="connsiteY0" fmla="*/ 0 h 228600"/>
              <a:gd name="connsiteX1" fmla="*/ 0 w 0"/>
              <a:gd name="connsiteY1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9" name="フリーフォーム 10">
            <a:extLst>
              <a:ext uri="{FF2B5EF4-FFF2-40B4-BE49-F238E27FC236}">
                <a16:creationId xmlns:a16="http://schemas.microsoft.com/office/drawing/2014/main" id="{5EFB610A-9EB0-421B-B79F-C421D1B74097}"/>
              </a:ext>
            </a:extLst>
          </p:cNvPr>
          <p:cNvSpPr/>
          <p:nvPr/>
        </p:nvSpPr>
        <p:spPr>
          <a:xfrm>
            <a:off x="1947725" y="3049153"/>
            <a:ext cx="45719" cy="298939"/>
          </a:xfrm>
          <a:custGeom>
            <a:avLst/>
            <a:gdLst>
              <a:gd name="connsiteX0" fmla="*/ 0 w 0"/>
              <a:gd name="connsiteY0" fmla="*/ 0 h 298939"/>
              <a:gd name="connsiteX1" fmla="*/ 0 w 0"/>
              <a:gd name="connsiteY1" fmla="*/ 298939 h 29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8939">
                <a:moveTo>
                  <a:pt x="0" y="0"/>
                </a:moveTo>
                <a:lnTo>
                  <a:pt x="0" y="298939"/>
                </a:lnTo>
              </a:path>
            </a:pathLst>
          </a:cu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00" name="図 99">
            <a:extLst>
              <a:ext uri="{FF2B5EF4-FFF2-40B4-BE49-F238E27FC236}">
                <a16:creationId xmlns:a16="http://schemas.microsoft.com/office/drawing/2014/main" id="{0172C870-3506-4078-B784-C35BF43A8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37" y="3217365"/>
            <a:ext cx="1034414" cy="689609"/>
          </a:xfrm>
          <a:prstGeom prst="rect">
            <a:avLst/>
          </a:prstGeom>
        </p:spPr>
      </p:pic>
      <p:pic>
        <p:nvPicPr>
          <p:cNvPr id="101" name="図 100">
            <a:extLst>
              <a:ext uri="{FF2B5EF4-FFF2-40B4-BE49-F238E27FC236}">
                <a16:creationId xmlns:a16="http://schemas.microsoft.com/office/drawing/2014/main" id="{D960ACF0-6194-45E5-A23C-AFDF5F28F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37" y="4484425"/>
            <a:ext cx="1025513" cy="683675"/>
          </a:xfrm>
          <a:prstGeom prst="rect">
            <a:avLst/>
          </a:prstGeom>
        </p:spPr>
      </p:pic>
      <p:pic>
        <p:nvPicPr>
          <p:cNvPr id="102" name="図 101">
            <a:extLst>
              <a:ext uri="{FF2B5EF4-FFF2-40B4-BE49-F238E27FC236}">
                <a16:creationId xmlns:a16="http://schemas.microsoft.com/office/drawing/2014/main" id="{3F0A60C3-C137-48E0-890B-A05C34316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589240"/>
            <a:ext cx="1887259" cy="958608"/>
          </a:xfrm>
          <a:prstGeom prst="rect">
            <a:avLst/>
          </a:prstGeom>
        </p:spPr>
      </p:pic>
      <p:sp>
        <p:nvSpPr>
          <p:cNvPr id="103" name="フリーフォーム 17">
            <a:extLst>
              <a:ext uri="{FF2B5EF4-FFF2-40B4-BE49-F238E27FC236}">
                <a16:creationId xmlns:a16="http://schemas.microsoft.com/office/drawing/2014/main" id="{7F30B703-0A61-410F-95C5-1A244CF071C8}"/>
              </a:ext>
            </a:extLst>
          </p:cNvPr>
          <p:cNvSpPr/>
          <p:nvPr/>
        </p:nvSpPr>
        <p:spPr>
          <a:xfrm>
            <a:off x="1043875" y="4886746"/>
            <a:ext cx="597877" cy="0"/>
          </a:xfrm>
          <a:custGeom>
            <a:avLst/>
            <a:gdLst>
              <a:gd name="connsiteX0" fmla="*/ 0 w 597877"/>
              <a:gd name="connsiteY0" fmla="*/ 0 h 0"/>
              <a:gd name="connsiteX1" fmla="*/ 597877 w 59787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7877">
                <a:moveTo>
                  <a:pt x="0" y="0"/>
                </a:moveTo>
                <a:lnTo>
                  <a:pt x="597877" y="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4" name="フリーフォーム 18">
            <a:extLst>
              <a:ext uri="{FF2B5EF4-FFF2-40B4-BE49-F238E27FC236}">
                <a16:creationId xmlns:a16="http://schemas.microsoft.com/office/drawing/2014/main" id="{07825D27-5B6C-4659-B3CB-F22E281F1DB1}"/>
              </a:ext>
            </a:extLst>
          </p:cNvPr>
          <p:cNvSpPr/>
          <p:nvPr/>
        </p:nvSpPr>
        <p:spPr>
          <a:xfrm>
            <a:off x="1879144" y="3893215"/>
            <a:ext cx="140677" cy="571500"/>
          </a:xfrm>
          <a:custGeom>
            <a:avLst/>
            <a:gdLst>
              <a:gd name="connsiteX0" fmla="*/ 0 w 140677"/>
              <a:gd name="connsiteY0" fmla="*/ 0 h 571500"/>
              <a:gd name="connsiteX1" fmla="*/ 0 w 140677"/>
              <a:gd name="connsiteY1" fmla="*/ 404446 h 571500"/>
              <a:gd name="connsiteX2" fmla="*/ 140677 w 140677"/>
              <a:gd name="connsiteY2" fmla="*/ 263769 h 571500"/>
              <a:gd name="connsiteX3" fmla="*/ 140677 w 140677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77" h="571500">
                <a:moveTo>
                  <a:pt x="0" y="0"/>
                </a:moveTo>
                <a:lnTo>
                  <a:pt x="0" y="404446"/>
                </a:lnTo>
                <a:lnTo>
                  <a:pt x="140677" y="263769"/>
                </a:lnTo>
                <a:lnTo>
                  <a:pt x="140677" y="571500"/>
                </a:lnTo>
              </a:path>
            </a:pathLst>
          </a:cu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EE7B826-1391-42F3-BA91-B66AD0CFB22C}"/>
              </a:ext>
            </a:extLst>
          </p:cNvPr>
          <p:cNvSpPr txBox="1"/>
          <p:nvPr/>
        </p:nvSpPr>
        <p:spPr>
          <a:xfrm>
            <a:off x="684829" y="3501996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ミスター省エネ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親機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95291B91-1498-4D29-BDB8-365D6136118F}"/>
              </a:ext>
            </a:extLst>
          </p:cNvPr>
          <p:cNvSpPr txBox="1"/>
          <p:nvPr/>
        </p:nvSpPr>
        <p:spPr>
          <a:xfrm>
            <a:off x="878438" y="4919683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ミスター省エネ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パルスカウントノード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E97F1BA3-DACC-4237-8275-7317A8BAAF0C}"/>
              </a:ext>
            </a:extLst>
          </p:cNvPr>
          <p:cNvSpPr txBox="1"/>
          <p:nvPr/>
        </p:nvSpPr>
        <p:spPr>
          <a:xfrm>
            <a:off x="860783" y="643732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特高変電所</a:t>
            </a:r>
            <a:endParaRPr kumimoji="1" lang="ja-JP" altLang="en-US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08" name="図 107">
            <a:extLst>
              <a:ext uri="{FF2B5EF4-FFF2-40B4-BE49-F238E27FC236}">
                <a16:creationId xmlns:a16="http://schemas.microsoft.com/office/drawing/2014/main" id="{61C0F276-C633-4A7E-8EAD-181BA9896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8804" y="5248664"/>
            <a:ext cx="791308" cy="555842"/>
          </a:xfrm>
          <a:prstGeom prst="rect">
            <a:avLst/>
          </a:prstGeom>
        </p:spPr>
      </p:pic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DAA8E855-60A9-475C-A98E-322853FB9CB4}"/>
              </a:ext>
            </a:extLst>
          </p:cNvPr>
          <p:cNvSpPr txBox="1"/>
          <p:nvPr/>
        </p:nvSpPr>
        <p:spPr>
          <a:xfrm>
            <a:off x="3015282" y="5764429"/>
            <a:ext cx="1938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東光東芝メータシステム製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KK11A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（多回路）</a:t>
            </a:r>
          </a:p>
        </p:txBody>
      </p:sp>
      <p:pic>
        <p:nvPicPr>
          <p:cNvPr id="110" name="図 109">
            <a:extLst>
              <a:ext uri="{FF2B5EF4-FFF2-40B4-BE49-F238E27FC236}">
                <a16:creationId xmlns:a16="http://schemas.microsoft.com/office/drawing/2014/main" id="{7CFC60BF-430E-4F9A-A8C5-9D0BF1DC6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050" y="4135039"/>
            <a:ext cx="1018762" cy="1015476"/>
          </a:xfrm>
          <a:prstGeom prst="rect">
            <a:avLst/>
          </a:prstGeom>
        </p:spPr>
      </p:pic>
      <p:pic>
        <p:nvPicPr>
          <p:cNvPr id="111" name="図 110">
            <a:extLst>
              <a:ext uri="{FF2B5EF4-FFF2-40B4-BE49-F238E27FC236}">
                <a16:creationId xmlns:a16="http://schemas.microsoft.com/office/drawing/2014/main" id="{C3F7E594-06CE-49CA-80EC-6554C01AEE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62" y="3133940"/>
            <a:ext cx="1018762" cy="1015476"/>
          </a:xfrm>
          <a:prstGeom prst="rect">
            <a:avLst/>
          </a:prstGeom>
        </p:spPr>
      </p:pic>
      <p:pic>
        <p:nvPicPr>
          <p:cNvPr id="112" name="図 111">
            <a:extLst>
              <a:ext uri="{FF2B5EF4-FFF2-40B4-BE49-F238E27FC236}">
                <a16:creationId xmlns:a16="http://schemas.microsoft.com/office/drawing/2014/main" id="{09AC017A-776C-488C-B69B-01DD51622F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25" y="3193020"/>
            <a:ext cx="611775" cy="526806"/>
          </a:xfrm>
          <a:prstGeom prst="rect">
            <a:avLst/>
          </a:prstGeom>
        </p:spPr>
      </p:pic>
      <p:sp>
        <p:nvSpPr>
          <p:cNvPr id="113" name="フリーフォーム 27">
            <a:extLst>
              <a:ext uri="{FF2B5EF4-FFF2-40B4-BE49-F238E27FC236}">
                <a16:creationId xmlns:a16="http://schemas.microsoft.com/office/drawing/2014/main" id="{EF16763F-2EF3-42E4-8347-CBE72740B746}"/>
              </a:ext>
            </a:extLst>
          </p:cNvPr>
          <p:cNvSpPr/>
          <p:nvPr/>
        </p:nvSpPr>
        <p:spPr>
          <a:xfrm>
            <a:off x="3615181" y="3047146"/>
            <a:ext cx="0" cy="211015"/>
          </a:xfrm>
          <a:custGeom>
            <a:avLst/>
            <a:gdLst>
              <a:gd name="connsiteX0" fmla="*/ 0 w 0"/>
              <a:gd name="connsiteY0" fmla="*/ 0 h 211015"/>
              <a:gd name="connsiteX1" fmla="*/ 0 w 0"/>
              <a:gd name="connsiteY1" fmla="*/ 211015 h 2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11015">
                <a:moveTo>
                  <a:pt x="0" y="0"/>
                </a:moveTo>
                <a:lnTo>
                  <a:pt x="0" y="211015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4" name="フリーフォーム 28">
            <a:extLst>
              <a:ext uri="{FF2B5EF4-FFF2-40B4-BE49-F238E27FC236}">
                <a16:creationId xmlns:a16="http://schemas.microsoft.com/office/drawing/2014/main" id="{9BB58741-93B6-4F45-ACDD-45D6FB3BE90C}"/>
              </a:ext>
            </a:extLst>
          </p:cNvPr>
          <p:cNvSpPr/>
          <p:nvPr/>
        </p:nvSpPr>
        <p:spPr>
          <a:xfrm>
            <a:off x="3597597" y="3741738"/>
            <a:ext cx="272561" cy="219808"/>
          </a:xfrm>
          <a:custGeom>
            <a:avLst/>
            <a:gdLst>
              <a:gd name="connsiteX0" fmla="*/ 0 w 272561"/>
              <a:gd name="connsiteY0" fmla="*/ 0 h 219808"/>
              <a:gd name="connsiteX1" fmla="*/ 0 w 272561"/>
              <a:gd name="connsiteY1" fmla="*/ 219808 h 219808"/>
              <a:gd name="connsiteX2" fmla="*/ 272561 w 272561"/>
              <a:gd name="connsiteY2" fmla="*/ 219808 h 21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561" h="219808">
                <a:moveTo>
                  <a:pt x="0" y="0"/>
                </a:moveTo>
                <a:lnTo>
                  <a:pt x="0" y="219808"/>
                </a:lnTo>
                <a:lnTo>
                  <a:pt x="272561" y="219808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5" name="フリーフォーム 29">
            <a:extLst>
              <a:ext uri="{FF2B5EF4-FFF2-40B4-BE49-F238E27FC236}">
                <a16:creationId xmlns:a16="http://schemas.microsoft.com/office/drawing/2014/main" id="{6A5DCBD1-3935-4B1D-8B32-5837836D6C42}"/>
              </a:ext>
            </a:extLst>
          </p:cNvPr>
          <p:cNvSpPr/>
          <p:nvPr/>
        </p:nvSpPr>
        <p:spPr>
          <a:xfrm>
            <a:off x="3667935" y="4928700"/>
            <a:ext cx="184639" cy="325315"/>
          </a:xfrm>
          <a:custGeom>
            <a:avLst/>
            <a:gdLst>
              <a:gd name="connsiteX0" fmla="*/ 0 w 184639"/>
              <a:gd name="connsiteY0" fmla="*/ 325315 h 325315"/>
              <a:gd name="connsiteX1" fmla="*/ 0 w 184639"/>
              <a:gd name="connsiteY1" fmla="*/ 0 h 325315"/>
              <a:gd name="connsiteX2" fmla="*/ 184639 w 184639"/>
              <a:gd name="connsiteY2" fmla="*/ 0 h 32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39" h="325315">
                <a:moveTo>
                  <a:pt x="0" y="325315"/>
                </a:moveTo>
                <a:lnTo>
                  <a:pt x="0" y="0"/>
                </a:lnTo>
                <a:lnTo>
                  <a:pt x="184639" y="0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8845EE43-9823-4C55-9E56-1038CE11CF35}"/>
              </a:ext>
            </a:extLst>
          </p:cNvPr>
          <p:cNvSpPr txBox="1"/>
          <p:nvPr/>
        </p:nvSpPr>
        <p:spPr>
          <a:xfrm>
            <a:off x="2905545" y="376847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RS485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8A653AEC-1ABE-4C70-917F-830C729E6D32}"/>
              </a:ext>
            </a:extLst>
          </p:cNvPr>
          <p:cNvSpPr txBox="1"/>
          <p:nvPr/>
        </p:nvSpPr>
        <p:spPr>
          <a:xfrm>
            <a:off x="2895914" y="4980780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RS485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8" name="フリーフォーム 32">
            <a:extLst>
              <a:ext uri="{FF2B5EF4-FFF2-40B4-BE49-F238E27FC236}">
                <a16:creationId xmlns:a16="http://schemas.microsoft.com/office/drawing/2014/main" id="{8F8C2BCA-E261-466F-A93A-E6B7C0A28F18}"/>
              </a:ext>
            </a:extLst>
          </p:cNvPr>
          <p:cNvSpPr/>
          <p:nvPr/>
        </p:nvSpPr>
        <p:spPr>
          <a:xfrm>
            <a:off x="3760254" y="4122849"/>
            <a:ext cx="140677" cy="571500"/>
          </a:xfrm>
          <a:custGeom>
            <a:avLst/>
            <a:gdLst>
              <a:gd name="connsiteX0" fmla="*/ 0 w 140677"/>
              <a:gd name="connsiteY0" fmla="*/ 0 h 571500"/>
              <a:gd name="connsiteX1" fmla="*/ 0 w 140677"/>
              <a:gd name="connsiteY1" fmla="*/ 404446 h 571500"/>
              <a:gd name="connsiteX2" fmla="*/ 140677 w 140677"/>
              <a:gd name="connsiteY2" fmla="*/ 263769 h 571500"/>
              <a:gd name="connsiteX3" fmla="*/ 140677 w 140677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77" h="571500">
                <a:moveTo>
                  <a:pt x="0" y="0"/>
                </a:moveTo>
                <a:lnTo>
                  <a:pt x="0" y="404446"/>
                </a:lnTo>
                <a:lnTo>
                  <a:pt x="140677" y="263769"/>
                </a:lnTo>
                <a:lnTo>
                  <a:pt x="140677" y="571500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ED239EA4-54B7-4C85-A818-D4B7F300BA5D}"/>
              </a:ext>
            </a:extLst>
          </p:cNvPr>
          <p:cNvSpPr txBox="1"/>
          <p:nvPr/>
        </p:nvSpPr>
        <p:spPr>
          <a:xfrm>
            <a:off x="2808731" y="4242613"/>
            <a:ext cx="96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2.4GHz</a:t>
            </a:r>
            <a:r>
              <a:rPr lang="ja-JP" altLang="en-US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帯</a:t>
            </a:r>
            <a:endParaRPr lang="en-US" altLang="ja-JP" sz="1200" dirty="0">
              <a:solidFill>
                <a:srgbClr val="FF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en-US" altLang="ja-JP" sz="1200" dirty="0" err="1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Zigbee</a:t>
            </a:r>
            <a:endParaRPr kumimoji="1" lang="ja-JP" altLang="en-US" sz="1200" dirty="0">
              <a:solidFill>
                <a:srgbClr val="FF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69BE2503-59DF-4BB7-8E53-F169022EE77D}"/>
              </a:ext>
            </a:extLst>
          </p:cNvPr>
          <p:cNvSpPr txBox="1"/>
          <p:nvPr/>
        </p:nvSpPr>
        <p:spPr>
          <a:xfrm>
            <a:off x="780146" y="4093042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920MHz</a:t>
            </a:r>
            <a:r>
              <a:rPr lang="ja-JP" altLang="en-US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帯</a:t>
            </a:r>
            <a:endParaRPr lang="en-US" altLang="ja-JP" sz="1200" dirty="0">
              <a:solidFill>
                <a:srgbClr val="FF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特定小電力無線</a:t>
            </a:r>
          </a:p>
        </p:txBody>
      </p:sp>
      <p:pic>
        <p:nvPicPr>
          <p:cNvPr id="121" name="図 120">
            <a:extLst>
              <a:ext uri="{FF2B5EF4-FFF2-40B4-BE49-F238E27FC236}">
                <a16:creationId xmlns:a16="http://schemas.microsoft.com/office/drawing/2014/main" id="{AD432B39-B155-481A-9551-66218C5BF8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454" y="3768474"/>
            <a:ext cx="895804" cy="895804"/>
          </a:xfrm>
          <a:prstGeom prst="rect">
            <a:avLst/>
          </a:prstGeom>
        </p:spPr>
      </p:pic>
      <p:sp>
        <p:nvSpPr>
          <p:cNvPr id="122" name="フリーフォーム 38">
            <a:extLst>
              <a:ext uri="{FF2B5EF4-FFF2-40B4-BE49-F238E27FC236}">
                <a16:creationId xmlns:a16="http://schemas.microsoft.com/office/drawing/2014/main" id="{EBCEBC00-3B7E-456F-9453-BA2B38CE889F}"/>
              </a:ext>
            </a:extLst>
          </p:cNvPr>
          <p:cNvSpPr/>
          <p:nvPr/>
        </p:nvSpPr>
        <p:spPr>
          <a:xfrm>
            <a:off x="5584657" y="3055938"/>
            <a:ext cx="45719" cy="837277"/>
          </a:xfrm>
          <a:custGeom>
            <a:avLst/>
            <a:gdLst>
              <a:gd name="connsiteX0" fmla="*/ 0 w 0"/>
              <a:gd name="connsiteY0" fmla="*/ 0 h 1960685"/>
              <a:gd name="connsiteX1" fmla="*/ 0 w 0"/>
              <a:gd name="connsiteY1" fmla="*/ 1960685 h 196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960685">
                <a:moveTo>
                  <a:pt x="0" y="0"/>
                </a:moveTo>
                <a:lnTo>
                  <a:pt x="0" y="1960685"/>
                </a:ln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30D65F0D-C7F3-4B15-9B4C-F419F75A0522}"/>
              </a:ext>
            </a:extLst>
          </p:cNvPr>
          <p:cNvSpPr txBox="1"/>
          <p:nvPr/>
        </p:nvSpPr>
        <p:spPr>
          <a:xfrm>
            <a:off x="4820284" y="4595429"/>
            <a:ext cx="1768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渡辺電機工業製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WTM-PE6L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多回路）</a:t>
            </a:r>
          </a:p>
          <a:p>
            <a:pPr algn="ctr"/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A90A4D0C-1EDA-4286-9DB0-B1ED76B3D542}"/>
              </a:ext>
            </a:extLst>
          </p:cNvPr>
          <p:cNvSpPr txBox="1"/>
          <p:nvPr/>
        </p:nvSpPr>
        <p:spPr>
          <a:xfrm>
            <a:off x="2938393" y="6192699"/>
            <a:ext cx="2056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変電室　</a:t>
            </a:r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kumimoji="1"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</a:t>
            </a:r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変電室</a:t>
            </a:r>
            <a:endParaRPr kumimoji="1" lang="en-US" altLang="ja-JP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変電室　</a:t>
            </a:r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kumimoji="1"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</a:t>
            </a:r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変電室</a:t>
            </a:r>
            <a:endParaRPr lang="en-US" altLang="ja-JP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 </a:t>
            </a:r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kumimoji="1"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7</a:t>
            </a:r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変電室　</a:t>
            </a:r>
            <a:endParaRPr kumimoji="1" lang="en-US" altLang="ja-JP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F5C0BBFB-F147-414F-928D-2878BB0A35FF}"/>
              </a:ext>
            </a:extLst>
          </p:cNvPr>
          <p:cNvSpPr txBox="1"/>
          <p:nvPr/>
        </p:nvSpPr>
        <p:spPr>
          <a:xfrm>
            <a:off x="4888466" y="5091357"/>
            <a:ext cx="1387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</a:t>
            </a:r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変電室</a:t>
            </a:r>
            <a:endParaRPr lang="en-US" altLang="ja-JP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kumimoji="1"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6</a:t>
            </a:r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変電室</a:t>
            </a:r>
            <a:endParaRPr kumimoji="1" lang="en-US" altLang="ja-JP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26" name="図 125">
            <a:extLst>
              <a:ext uri="{FF2B5EF4-FFF2-40B4-BE49-F238E27FC236}">
                <a16:creationId xmlns:a16="http://schemas.microsoft.com/office/drawing/2014/main" id="{D67304CD-BB70-4FB9-A369-2C95338C1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91" y="3260767"/>
            <a:ext cx="1034414" cy="689609"/>
          </a:xfrm>
          <a:prstGeom prst="rect">
            <a:avLst/>
          </a:prstGeom>
        </p:spPr>
      </p:pic>
      <p:sp>
        <p:nvSpPr>
          <p:cNvPr id="127" name="フリーフォーム 43">
            <a:extLst>
              <a:ext uri="{FF2B5EF4-FFF2-40B4-BE49-F238E27FC236}">
                <a16:creationId xmlns:a16="http://schemas.microsoft.com/office/drawing/2014/main" id="{1DFA2FF3-E533-415C-956C-F135817E3179}"/>
              </a:ext>
            </a:extLst>
          </p:cNvPr>
          <p:cNvSpPr/>
          <p:nvPr/>
        </p:nvSpPr>
        <p:spPr>
          <a:xfrm flipH="1">
            <a:off x="7042978" y="3057946"/>
            <a:ext cx="45719" cy="331096"/>
          </a:xfrm>
          <a:custGeom>
            <a:avLst/>
            <a:gdLst>
              <a:gd name="connsiteX0" fmla="*/ 0 w 0"/>
              <a:gd name="connsiteY0" fmla="*/ 0 h 298939"/>
              <a:gd name="connsiteX1" fmla="*/ 0 w 0"/>
              <a:gd name="connsiteY1" fmla="*/ 298939 h 29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8939">
                <a:moveTo>
                  <a:pt x="0" y="0"/>
                </a:moveTo>
                <a:lnTo>
                  <a:pt x="0" y="298939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28" name="図 127">
            <a:extLst>
              <a:ext uri="{FF2B5EF4-FFF2-40B4-BE49-F238E27FC236}">
                <a16:creationId xmlns:a16="http://schemas.microsoft.com/office/drawing/2014/main" id="{61437BA6-2D73-4C28-B210-409DF7B17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718" y="4433686"/>
            <a:ext cx="1070024" cy="713349"/>
          </a:xfrm>
          <a:prstGeom prst="rect">
            <a:avLst/>
          </a:prstGeom>
        </p:spPr>
      </p:pic>
      <p:sp>
        <p:nvSpPr>
          <p:cNvPr id="129" name="フリーフォーム 46">
            <a:extLst>
              <a:ext uri="{FF2B5EF4-FFF2-40B4-BE49-F238E27FC236}">
                <a16:creationId xmlns:a16="http://schemas.microsoft.com/office/drawing/2014/main" id="{313B112B-80A5-477B-84F5-8E5B59C3D8AB}"/>
              </a:ext>
            </a:extLst>
          </p:cNvPr>
          <p:cNvSpPr/>
          <p:nvPr/>
        </p:nvSpPr>
        <p:spPr>
          <a:xfrm>
            <a:off x="7056774" y="3910270"/>
            <a:ext cx="140677" cy="571500"/>
          </a:xfrm>
          <a:custGeom>
            <a:avLst/>
            <a:gdLst>
              <a:gd name="connsiteX0" fmla="*/ 0 w 140677"/>
              <a:gd name="connsiteY0" fmla="*/ 0 h 571500"/>
              <a:gd name="connsiteX1" fmla="*/ 0 w 140677"/>
              <a:gd name="connsiteY1" fmla="*/ 404446 h 571500"/>
              <a:gd name="connsiteX2" fmla="*/ 140677 w 140677"/>
              <a:gd name="connsiteY2" fmla="*/ 263769 h 571500"/>
              <a:gd name="connsiteX3" fmla="*/ 140677 w 140677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77" h="571500">
                <a:moveTo>
                  <a:pt x="0" y="0"/>
                </a:moveTo>
                <a:lnTo>
                  <a:pt x="0" y="404446"/>
                </a:lnTo>
                <a:lnTo>
                  <a:pt x="140677" y="263769"/>
                </a:lnTo>
                <a:lnTo>
                  <a:pt x="140677" y="571500"/>
                </a:lnTo>
              </a:path>
            </a:pathLst>
          </a:cu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9F479D20-A553-49ED-96D6-A47015E8E2EB}"/>
              </a:ext>
            </a:extLst>
          </p:cNvPr>
          <p:cNvSpPr txBox="1"/>
          <p:nvPr/>
        </p:nvSpPr>
        <p:spPr>
          <a:xfrm>
            <a:off x="7185692" y="443368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920MHz</a:t>
            </a:r>
            <a:r>
              <a:rPr lang="ja-JP" altLang="en-US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帯</a:t>
            </a:r>
            <a:endParaRPr lang="en-US" altLang="ja-JP" sz="1200" dirty="0">
              <a:solidFill>
                <a:srgbClr val="FF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特定小電力無線</a:t>
            </a:r>
          </a:p>
        </p:txBody>
      </p:sp>
      <p:pic>
        <p:nvPicPr>
          <p:cNvPr id="131" name="図 130">
            <a:extLst>
              <a:ext uri="{FF2B5EF4-FFF2-40B4-BE49-F238E27FC236}">
                <a16:creationId xmlns:a16="http://schemas.microsoft.com/office/drawing/2014/main" id="{FB5BF03D-1CB3-49A9-B907-BB36149FC0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101" y="5344165"/>
            <a:ext cx="310593" cy="873110"/>
          </a:xfrm>
          <a:prstGeom prst="rect">
            <a:avLst/>
          </a:prstGeom>
        </p:spPr>
      </p:pic>
      <p:sp>
        <p:nvSpPr>
          <p:cNvPr id="132" name="フリーフォーム 49">
            <a:extLst>
              <a:ext uri="{FF2B5EF4-FFF2-40B4-BE49-F238E27FC236}">
                <a16:creationId xmlns:a16="http://schemas.microsoft.com/office/drawing/2014/main" id="{9E40FEEA-697D-4FBA-BAB3-E26A5E618280}"/>
              </a:ext>
            </a:extLst>
          </p:cNvPr>
          <p:cNvSpPr/>
          <p:nvPr/>
        </p:nvSpPr>
        <p:spPr>
          <a:xfrm>
            <a:off x="7076102" y="5082662"/>
            <a:ext cx="0" cy="342900"/>
          </a:xfrm>
          <a:custGeom>
            <a:avLst/>
            <a:gdLst>
              <a:gd name="connsiteX0" fmla="*/ 0 w 0"/>
              <a:gd name="connsiteY0" fmla="*/ 0 h 342900"/>
              <a:gd name="connsiteX1" fmla="*/ 0 w 0"/>
              <a:gd name="connsiteY1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33" name="図 132">
            <a:extLst>
              <a:ext uri="{FF2B5EF4-FFF2-40B4-BE49-F238E27FC236}">
                <a16:creationId xmlns:a16="http://schemas.microsoft.com/office/drawing/2014/main" id="{E207D07C-E052-4D90-B457-9400FA9C0B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104" y="5344165"/>
            <a:ext cx="310593" cy="873110"/>
          </a:xfrm>
          <a:prstGeom prst="rect">
            <a:avLst/>
          </a:prstGeom>
        </p:spPr>
      </p:pic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4D1CFD37-C9CB-49C2-9A89-DA523AF6AD2D}"/>
              </a:ext>
            </a:extLst>
          </p:cNvPr>
          <p:cNvSpPr txBox="1"/>
          <p:nvPr/>
        </p:nvSpPr>
        <p:spPr>
          <a:xfrm>
            <a:off x="6388347" y="5131273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RS485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0F5BC6DA-A9A7-41C7-82BE-A9D1C566F012}"/>
              </a:ext>
            </a:extLst>
          </p:cNvPr>
          <p:cNvSpPr txBox="1"/>
          <p:nvPr/>
        </p:nvSpPr>
        <p:spPr>
          <a:xfrm>
            <a:off x="2362409" y="3345825"/>
            <a:ext cx="1140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nPort5150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947BB9BE-36EF-43B8-8A16-553EECE56BB5}"/>
              </a:ext>
            </a:extLst>
          </p:cNvPr>
          <p:cNvSpPr txBox="1"/>
          <p:nvPr/>
        </p:nvSpPr>
        <p:spPr>
          <a:xfrm>
            <a:off x="7398706" y="3244506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ミスター省エネ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親機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31ED3428-FD24-40A2-A9EA-578DA524DBF0}"/>
              </a:ext>
            </a:extLst>
          </p:cNvPr>
          <p:cNvSpPr txBox="1"/>
          <p:nvPr/>
        </p:nvSpPr>
        <p:spPr>
          <a:xfrm>
            <a:off x="7137105" y="4975513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ミスター省エネ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電力量モニターノード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823DA722-76D7-4B24-AEC3-F67FB5DD1D33}"/>
              </a:ext>
            </a:extLst>
          </p:cNvPr>
          <p:cNvSpPr txBox="1"/>
          <p:nvPr/>
        </p:nvSpPr>
        <p:spPr>
          <a:xfrm>
            <a:off x="6866576" y="6188987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オムロン製</a:t>
            </a:r>
            <a:endParaRPr kumimoji="1"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KM-N1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39" name="図 138">
            <a:extLst>
              <a:ext uri="{FF2B5EF4-FFF2-40B4-BE49-F238E27FC236}">
                <a16:creationId xmlns:a16="http://schemas.microsoft.com/office/drawing/2014/main" id="{3B4631DD-549E-4BF2-86DC-C1FFB1179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98" y="4407682"/>
            <a:ext cx="1025513" cy="683675"/>
          </a:xfrm>
          <a:prstGeom prst="rect">
            <a:avLst/>
          </a:prstGeom>
        </p:spPr>
      </p:pic>
      <p:sp>
        <p:nvSpPr>
          <p:cNvPr id="140" name="フリーフォーム 59">
            <a:extLst>
              <a:ext uri="{FF2B5EF4-FFF2-40B4-BE49-F238E27FC236}">
                <a16:creationId xmlns:a16="http://schemas.microsoft.com/office/drawing/2014/main" id="{6585E062-DBCA-43B1-B38C-59C58BC7608F}"/>
              </a:ext>
            </a:extLst>
          </p:cNvPr>
          <p:cNvSpPr/>
          <p:nvPr/>
        </p:nvSpPr>
        <p:spPr>
          <a:xfrm>
            <a:off x="7419002" y="3930869"/>
            <a:ext cx="879230" cy="571500"/>
          </a:xfrm>
          <a:custGeom>
            <a:avLst/>
            <a:gdLst>
              <a:gd name="connsiteX0" fmla="*/ 0 w 879230"/>
              <a:gd name="connsiteY0" fmla="*/ 0 h 571500"/>
              <a:gd name="connsiteX1" fmla="*/ 404446 w 879230"/>
              <a:gd name="connsiteY1" fmla="*/ 404446 h 571500"/>
              <a:gd name="connsiteX2" fmla="*/ 404446 w 879230"/>
              <a:gd name="connsiteY2" fmla="*/ 96716 h 571500"/>
              <a:gd name="connsiteX3" fmla="*/ 879230 w 87923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9230" h="571500">
                <a:moveTo>
                  <a:pt x="0" y="0"/>
                </a:moveTo>
                <a:lnTo>
                  <a:pt x="404446" y="404446"/>
                </a:lnTo>
                <a:lnTo>
                  <a:pt x="404446" y="96716"/>
                </a:lnTo>
                <a:lnTo>
                  <a:pt x="879230" y="571500"/>
                </a:lnTo>
              </a:path>
            </a:pathLst>
          </a:cu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C1086855-D62E-419E-90F0-81475A7FE987}"/>
              </a:ext>
            </a:extLst>
          </p:cNvPr>
          <p:cNvSpPr txBox="1"/>
          <p:nvPr/>
        </p:nvSpPr>
        <p:spPr>
          <a:xfrm>
            <a:off x="8048377" y="3891859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ミスター省エネ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パルスカウントノード</a:t>
            </a:r>
          </a:p>
        </p:txBody>
      </p:sp>
      <p:pic>
        <p:nvPicPr>
          <p:cNvPr id="142" name="図 141">
            <a:extLst>
              <a:ext uri="{FF2B5EF4-FFF2-40B4-BE49-F238E27FC236}">
                <a16:creationId xmlns:a16="http://schemas.microsoft.com/office/drawing/2014/main" id="{DC559508-B3DA-4BA4-B01E-043AF3F4A05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635" y="5958406"/>
            <a:ext cx="845844" cy="542977"/>
          </a:xfrm>
          <a:prstGeom prst="rect">
            <a:avLst/>
          </a:prstGeom>
        </p:spPr>
      </p:pic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9FD0DFEA-2648-4BC8-95CF-8DCB771D7652}"/>
              </a:ext>
            </a:extLst>
          </p:cNvPr>
          <p:cNvSpPr txBox="1"/>
          <p:nvPr/>
        </p:nvSpPr>
        <p:spPr>
          <a:xfrm>
            <a:off x="8359244" y="6495809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コンプレッサ</a:t>
            </a:r>
          </a:p>
        </p:txBody>
      </p:sp>
      <p:sp>
        <p:nvSpPr>
          <p:cNvPr id="144" name="フリーフォーム 64">
            <a:extLst>
              <a:ext uri="{FF2B5EF4-FFF2-40B4-BE49-F238E27FC236}">
                <a16:creationId xmlns:a16="http://schemas.microsoft.com/office/drawing/2014/main" id="{A649C918-5355-4C89-9D03-01EEC922F49C}"/>
              </a:ext>
            </a:extLst>
          </p:cNvPr>
          <p:cNvSpPr/>
          <p:nvPr/>
        </p:nvSpPr>
        <p:spPr>
          <a:xfrm>
            <a:off x="8737848" y="5065077"/>
            <a:ext cx="0" cy="290146"/>
          </a:xfrm>
          <a:custGeom>
            <a:avLst/>
            <a:gdLst>
              <a:gd name="connsiteX0" fmla="*/ 0 w 0"/>
              <a:gd name="connsiteY0" fmla="*/ 0 h 290146"/>
              <a:gd name="connsiteX1" fmla="*/ 0 w 0"/>
              <a:gd name="connsiteY1" fmla="*/ 290146 h 29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0146">
                <a:moveTo>
                  <a:pt x="0" y="0"/>
                </a:moveTo>
                <a:lnTo>
                  <a:pt x="0" y="290146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07B9842B-8454-4877-A205-26312FF604C3}"/>
              </a:ext>
            </a:extLst>
          </p:cNvPr>
          <p:cNvSpPr txBox="1"/>
          <p:nvPr/>
        </p:nvSpPr>
        <p:spPr>
          <a:xfrm>
            <a:off x="8417001" y="5764327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エアー流量</a:t>
            </a:r>
          </a:p>
        </p:txBody>
      </p:sp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3DC1F76F-9CCC-4411-8E28-785E09DA2950}"/>
              </a:ext>
            </a:extLst>
          </p:cNvPr>
          <p:cNvSpPr txBox="1"/>
          <p:nvPr/>
        </p:nvSpPr>
        <p:spPr>
          <a:xfrm>
            <a:off x="7498133" y="5716965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</a:t>
            </a:r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変電所</a:t>
            </a:r>
            <a:endParaRPr kumimoji="1" lang="ja-JP" altLang="en-US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47" name="図 146">
            <a:extLst>
              <a:ext uri="{FF2B5EF4-FFF2-40B4-BE49-F238E27FC236}">
                <a16:creationId xmlns:a16="http://schemas.microsoft.com/office/drawing/2014/main" id="{465982C8-3B93-46BB-899C-C100D82FC5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114" y="2121212"/>
            <a:ext cx="611775" cy="526806"/>
          </a:xfrm>
          <a:prstGeom prst="rect">
            <a:avLst/>
          </a:prstGeom>
        </p:spPr>
      </p:pic>
      <p:sp>
        <p:nvSpPr>
          <p:cNvPr id="148" name="フリーフォーム 68">
            <a:extLst>
              <a:ext uri="{FF2B5EF4-FFF2-40B4-BE49-F238E27FC236}">
                <a16:creationId xmlns:a16="http://schemas.microsoft.com/office/drawing/2014/main" id="{1308CEE9-C8A5-47CC-9A3C-08F8A9A3A3CE}"/>
              </a:ext>
            </a:extLst>
          </p:cNvPr>
          <p:cNvSpPr/>
          <p:nvPr/>
        </p:nvSpPr>
        <p:spPr>
          <a:xfrm flipH="1">
            <a:off x="6211813" y="2577468"/>
            <a:ext cx="45719" cy="468999"/>
          </a:xfrm>
          <a:custGeom>
            <a:avLst/>
            <a:gdLst>
              <a:gd name="connsiteX0" fmla="*/ 0 w 0"/>
              <a:gd name="connsiteY0" fmla="*/ 0 h 1960685"/>
              <a:gd name="connsiteX1" fmla="*/ 0 w 0"/>
              <a:gd name="connsiteY1" fmla="*/ 1960685 h 196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960685">
                <a:moveTo>
                  <a:pt x="0" y="0"/>
                </a:moveTo>
                <a:lnTo>
                  <a:pt x="0" y="1960685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49" name="図 148">
            <a:extLst>
              <a:ext uri="{FF2B5EF4-FFF2-40B4-BE49-F238E27FC236}">
                <a16:creationId xmlns:a16="http://schemas.microsoft.com/office/drawing/2014/main" id="{2206C76A-8B79-4571-AC35-57B1BB6E292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66" y="1673868"/>
            <a:ext cx="807062" cy="825404"/>
          </a:xfrm>
          <a:prstGeom prst="rect">
            <a:avLst/>
          </a:prstGeom>
        </p:spPr>
      </p:pic>
      <p:sp>
        <p:nvSpPr>
          <p:cNvPr id="150" name="フリーフォーム 70">
            <a:extLst>
              <a:ext uri="{FF2B5EF4-FFF2-40B4-BE49-F238E27FC236}">
                <a16:creationId xmlns:a16="http://schemas.microsoft.com/office/drawing/2014/main" id="{5E701705-835F-4667-B07E-C4E3A0CEE78E}"/>
              </a:ext>
            </a:extLst>
          </p:cNvPr>
          <p:cNvSpPr/>
          <p:nvPr/>
        </p:nvSpPr>
        <p:spPr>
          <a:xfrm>
            <a:off x="6249625" y="1996562"/>
            <a:ext cx="465993" cy="158261"/>
          </a:xfrm>
          <a:custGeom>
            <a:avLst/>
            <a:gdLst>
              <a:gd name="connsiteX0" fmla="*/ 0 w 465993"/>
              <a:gd name="connsiteY0" fmla="*/ 158261 h 158261"/>
              <a:gd name="connsiteX1" fmla="*/ 0 w 465993"/>
              <a:gd name="connsiteY1" fmla="*/ 0 h 158261"/>
              <a:gd name="connsiteX2" fmla="*/ 465993 w 465993"/>
              <a:gd name="connsiteY2" fmla="*/ 0 h 15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993" h="158261">
                <a:moveTo>
                  <a:pt x="0" y="158261"/>
                </a:moveTo>
                <a:lnTo>
                  <a:pt x="0" y="0"/>
                </a:lnTo>
                <a:lnTo>
                  <a:pt x="465993" y="0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51" name="図 150">
            <a:extLst>
              <a:ext uri="{FF2B5EF4-FFF2-40B4-BE49-F238E27FC236}">
                <a16:creationId xmlns:a16="http://schemas.microsoft.com/office/drawing/2014/main" id="{4532B670-C730-4E9F-B37B-84E7FCC04D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59" y="1220813"/>
            <a:ext cx="701365" cy="727069"/>
          </a:xfrm>
          <a:prstGeom prst="rect">
            <a:avLst/>
          </a:prstGeom>
        </p:spPr>
      </p:pic>
      <p:pic>
        <p:nvPicPr>
          <p:cNvPr id="152" name="図 151">
            <a:extLst>
              <a:ext uri="{FF2B5EF4-FFF2-40B4-BE49-F238E27FC236}">
                <a16:creationId xmlns:a16="http://schemas.microsoft.com/office/drawing/2014/main" id="{4A866730-DC65-4D7E-A6AA-6CAE96DF43A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115" y="2088221"/>
            <a:ext cx="845844" cy="542977"/>
          </a:xfrm>
          <a:prstGeom prst="rect">
            <a:avLst/>
          </a:prstGeom>
        </p:spPr>
      </p:pic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EA0C71ED-9537-4047-A2FA-8D7640256A2F}"/>
              </a:ext>
            </a:extLst>
          </p:cNvPr>
          <p:cNvSpPr txBox="1"/>
          <p:nvPr/>
        </p:nvSpPr>
        <p:spPr>
          <a:xfrm>
            <a:off x="8098724" y="2625624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コンプレッサ</a:t>
            </a: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248DE08A-33E4-4963-A1FC-E6A0794A6E76}"/>
              </a:ext>
            </a:extLst>
          </p:cNvPr>
          <p:cNvSpPr txBox="1"/>
          <p:nvPr/>
        </p:nvSpPr>
        <p:spPr>
          <a:xfrm>
            <a:off x="8083486" y="1897881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エアー流量</a:t>
            </a:r>
          </a:p>
        </p:txBody>
      </p:sp>
      <p:sp>
        <p:nvSpPr>
          <p:cNvPr id="155" name="フリーフォーム 75">
            <a:extLst>
              <a:ext uri="{FF2B5EF4-FFF2-40B4-BE49-F238E27FC236}">
                <a16:creationId xmlns:a16="http://schemas.microsoft.com/office/drawing/2014/main" id="{280DA48E-EA72-4B69-BD9F-4E139678D47F}"/>
              </a:ext>
            </a:extLst>
          </p:cNvPr>
          <p:cNvSpPr/>
          <p:nvPr/>
        </p:nvSpPr>
        <p:spPr>
          <a:xfrm>
            <a:off x="7498133" y="2128446"/>
            <a:ext cx="580292" cy="0"/>
          </a:xfrm>
          <a:custGeom>
            <a:avLst/>
            <a:gdLst>
              <a:gd name="connsiteX0" fmla="*/ 0 w 580292"/>
              <a:gd name="connsiteY0" fmla="*/ 0 h 0"/>
              <a:gd name="connsiteX1" fmla="*/ 580292 w 58029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0292">
                <a:moveTo>
                  <a:pt x="0" y="0"/>
                </a:moveTo>
                <a:lnTo>
                  <a:pt x="580292" y="0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6" name="フリーフォーム 76">
            <a:extLst>
              <a:ext uri="{FF2B5EF4-FFF2-40B4-BE49-F238E27FC236}">
                <a16:creationId xmlns:a16="http://schemas.microsoft.com/office/drawing/2014/main" id="{ACED1054-4E75-4B5B-8388-BFEF4F36E57C}"/>
              </a:ext>
            </a:extLst>
          </p:cNvPr>
          <p:cNvSpPr/>
          <p:nvPr/>
        </p:nvSpPr>
        <p:spPr>
          <a:xfrm>
            <a:off x="7040933" y="2383423"/>
            <a:ext cx="0" cy="254977"/>
          </a:xfrm>
          <a:custGeom>
            <a:avLst/>
            <a:gdLst>
              <a:gd name="connsiteX0" fmla="*/ 0 w 0"/>
              <a:gd name="connsiteY0" fmla="*/ 0 h 254977"/>
              <a:gd name="connsiteX1" fmla="*/ 0 w 0"/>
              <a:gd name="connsiteY1" fmla="*/ 254977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54977">
                <a:moveTo>
                  <a:pt x="0" y="0"/>
                </a:moveTo>
                <a:lnTo>
                  <a:pt x="0" y="254977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6C14252-3217-4AA1-AD85-A30483DADA50}"/>
              </a:ext>
            </a:extLst>
          </p:cNvPr>
          <p:cNvSpPr/>
          <p:nvPr/>
        </p:nvSpPr>
        <p:spPr>
          <a:xfrm>
            <a:off x="7005765" y="2625624"/>
            <a:ext cx="96172" cy="138499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43A3A83C-DD0E-4943-8CD1-463F5866234F}"/>
              </a:ext>
            </a:extLst>
          </p:cNvPr>
          <p:cNvSpPr txBox="1"/>
          <p:nvPr/>
        </p:nvSpPr>
        <p:spPr>
          <a:xfrm>
            <a:off x="5935494" y="1279902"/>
            <a:ext cx="2553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Panasonic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製</a:t>
            </a:r>
            <a:endParaRPr kumimoji="1"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KW2G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増設</a:t>
            </a:r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CT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＋増設パルス計測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CA4BE5E0-03DB-4D4B-BE1C-C3DEB77B4CE5}"/>
              </a:ext>
            </a:extLst>
          </p:cNvPr>
          <p:cNvSpPr txBox="1"/>
          <p:nvPr/>
        </p:nvSpPr>
        <p:spPr>
          <a:xfrm>
            <a:off x="5062188" y="2078231"/>
            <a:ext cx="114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nPort5150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1D2536E6-164D-438B-BDEF-6C6A5FE4B3FB}"/>
              </a:ext>
            </a:extLst>
          </p:cNvPr>
          <p:cNvSpPr txBox="1"/>
          <p:nvPr/>
        </p:nvSpPr>
        <p:spPr>
          <a:xfrm>
            <a:off x="6663094" y="271342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電力計測</a:t>
            </a:r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0DF06ADB-732F-42C4-9AEC-EDD4E108026D}"/>
              </a:ext>
            </a:extLst>
          </p:cNvPr>
          <p:cNvSpPr txBox="1"/>
          <p:nvPr/>
        </p:nvSpPr>
        <p:spPr>
          <a:xfrm>
            <a:off x="7385736" y="1152516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工場内</a:t>
            </a:r>
            <a:endParaRPr kumimoji="1" lang="ja-JP" altLang="en-US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62" name="図 161">
            <a:extLst>
              <a:ext uri="{FF2B5EF4-FFF2-40B4-BE49-F238E27FC236}">
                <a16:creationId xmlns:a16="http://schemas.microsoft.com/office/drawing/2014/main" id="{8C0FA35C-F0A5-4C48-8D71-23E7F18621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07" y="1841280"/>
            <a:ext cx="845523" cy="993708"/>
          </a:xfrm>
          <a:prstGeom prst="rect">
            <a:avLst/>
          </a:prstGeom>
        </p:spPr>
      </p:pic>
      <p:sp>
        <p:nvSpPr>
          <p:cNvPr id="163" name="フリーフォーム 83">
            <a:extLst>
              <a:ext uri="{FF2B5EF4-FFF2-40B4-BE49-F238E27FC236}">
                <a16:creationId xmlns:a16="http://schemas.microsoft.com/office/drawing/2014/main" id="{630B80DD-DFDD-4C10-976B-3B6F6A45C0E7}"/>
              </a:ext>
            </a:extLst>
          </p:cNvPr>
          <p:cNvSpPr/>
          <p:nvPr/>
        </p:nvSpPr>
        <p:spPr>
          <a:xfrm>
            <a:off x="3286418" y="2749130"/>
            <a:ext cx="45719" cy="298939"/>
          </a:xfrm>
          <a:custGeom>
            <a:avLst/>
            <a:gdLst>
              <a:gd name="connsiteX0" fmla="*/ 0 w 0"/>
              <a:gd name="connsiteY0" fmla="*/ 0 h 298939"/>
              <a:gd name="connsiteX1" fmla="*/ 0 w 0"/>
              <a:gd name="connsiteY1" fmla="*/ 298939 h 29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8939">
                <a:moveTo>
                  <a:pt x="0" y="0"/>
                </a:moveTo>
                <a:lnTo>
                  <a:pt x="0" y="298939"/>
                </a:ln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64" name="図 163">
            <a:extLst>
              <a:ext uri="{FF2B5EF4-FFF2-40B4-BE49-F238E27FC236}">
                <a16:creationId xmlns:a16="http://schemas.microsoft.com/office/drawing/2014/main" id="{8C85F5EC-A265-46CD-B767-F0B5938D92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75" y="1826738"/>
            <a:ext cx="1007002" cy="1145899"/>
          </a:xfrm>
          <a:prstGeom prst="rect">
            <a:avLst/>
          </a:prstGeom>
        </p:spPr>
      </p:pic>
      <p:sp>
        <p:nvSpPr>
          <p:cNvPr id="165" name="フリーフォーム 85">
            <a:extLst>
              <a:ext uri="{FF2B5EF4-FFF2-40B4-BE49-F238E27FC236}">
                <a16:creationId xmlns:a16="http://schemas.microsoft.com/office/drawing/2014/main" id="{4FBE50EA-E5EF-4E18-831A-7EC48E5A2B02}"/>
              </a:ext>
            </a:extLst>
          </p:cNvPr>
          <p:cNvSpPr/>
          <p:nvPr/>
        </p:nvSpPr>
        <p:spPr>
          <a:xfrm>
            <a:off x="4153948" y="2758000"/>
            <a:ext cx="45719" cy="298939"/>
          </a:xfrm>
          <a:custGeom>
            <a:avLst/>
            <a:gdLst>
              <a:gd name="connsiteX0" fmla="*/ 0 w 0"/>
              <a:gd name="connsiteY0" fmla="*/ 0 h 298939"/>
              <a:gd name="connsiteX1" fmla="*/ 0 w 0"/>
              <a:gd name="connsiteY1" fmla="*/ 298939 h 29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8939">
                <a:moveTo>
                  <a:pt x="0" y="0"/>
                </a:moveTo>
                <a:lnTo>
                  <a:pt x="0" y="298939"/>
                </a:ln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66" name="図 165">
            <a:extLst>
              <a:ext uri="{FF2B5EF4-FFF2-40B4-BE49-F238E27FC236}">
                <a16:creationId xmlns:a16="http://schemas.microsoft.com/office/drawing/2014/main" id="{FF8B9AAF-B324-4779-B2B7-01B8458856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073" y="2100282"/>
            <a:ext cx="918016" cy="681955"/>
          </a:xfrm>
          <a:prstGeom prst="rect">
            <a:avLst/>
          </a:prstGeom>
        </p:spPr>
      </p:pic>
      <p:sp>
        <p:nvSpPr>
          <p:cNvPr id="167" name="フリーフォーム 87">
            <a:extLst>
              <a:ext uri="{FF2B5EF4-FFF2-40B4-BE49-F238E27FC236}">
                <a16:creationId xmlns:a16="http://schemas.microsoft.com/office/drawing/2014/main" id="{14123EF0-AA3D-48E7-95FD-AFFF6A58376E}"/>
              </a:ext>
            </a:extLst>
          </p:cNvPr>
          <p:cNvSpPr/>
          <p:nvPr/>
        </p:nvSpPr>
        <p:spPr>
          <a:xfrm>
            <a:off x="2196477" y="2748915"/>
            <a:ext cx="45719" cy="298939"/>
          </a:xfrm>
          <a:custGeom>
            <a:avLst/>
            <a:gdLst>
              <a:gd name="connsiteX0" fmla="*/ 0 w 0"/>
              <a:gd name="connsiteY0" fmla="*/ 0 h 298939"/>
              <a:gd name="connsiteX1" fmla="*/ 0 w 0"/>
              <a:gd name="connsiteY1" fmla="*/ 298939 h 29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8939">
                <a:moveTo>
                  <a:pt x="0" y="0"/>
                </a:moveTo>
                <a:lnTo>
                  <a:pt x="0" y="298939"/>
                </a:ln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8" name="テキスト ボックス 167">
            <a:extLst>
              <a:ext uri="{FF2B5EF4-FFF2-40B4-BE49-F238E27FC236}">
                <a16:creationId xmlns:a16="http://schemas.microsoft.com/office/drawing/2014/main" id="{A52B4060-5C77-4880-97C3-61DC02CD9919}"/>
              </a:ext>
            </a:extLst>
          </p:cNvPr>
          <p:cNvSpPr txBox="1"/>
          <p:nvPr/>
        </p:nvSpPr>
        <p:spPr>
          <a:xfrm>
            <a:off x="1619891" y="2004174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オムロン製</a:t>
            </a:r>
            <a:endParaRPr kumimoji="1"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差圧センサー</a:t>
            </a:r>
          </a:p>
        </p:txBody>
      </p: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4CEBFD56-7944-469E-93EF-08E63FC99F72}"/>
              </a:ext>
            </a:extLst>
          </p:cNvPr>
          <p:cNvSpPr txBox="1"/>
          <p:nvPr/>
        </p:nvSpPr>
        <p:spPr>
          <a:xfrm>
            <a:off x="2820200" y="1433780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オムロン製</a:t>
            </a:r>
            <a:endParaRPr kumimoji="1"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パーティクルセンサー</a:t>
            </a:r>
          </a:p>
        </p:txBody>
      </p: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71DDCEC1-1E8B-4B40-A818-57122DCFE906}"/>
              </a:ext>
            </a:extLst>
          </p:cNvPr>
          <p:cNvSpPr txBox="1"/>
          <p:nvPr/>
        </p:nvSpPr>
        <p:spPr>
          <a:xfrm>
            <a:off x="3634390" y="1917357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オムロン製</a:t>
            </a:r>
            <a:endParaRPr kumimoji="1"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温湿度センサー</a:t>
            </a:r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A143BD9B-1357-4696-A5E2-0B75BB7ED05A}"/>
              </a:ext>
            </a:extLst>
          </p:cNvPr>
          <p:cNvSpPr txBox="1"/>
          <p:nvPr/>
        </p:nvSpPr>
        <p:spPr>
          <a:xfrm>
            <a:off x="1774676" y="1478660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クリーンルーム</a:t>
            </a:r>
            <a:endParaRPr kumimoji="1" lang="ja-JP" altLang="en-US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DF0873C7-3362-4C10-ABD4-4C34907662D5}"/>
              </a:ext>
            </a:extLst>
          </p:cNvPr>
          <p:cNvSpPr txBox="1"/>
          <p:nvPr/>
        </p:nvSpPr>
        <p:spPr>
          <a:xfrm>
            <a:off x="4040400" y="3910270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旧</a:t>
            </a:r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住友精密工業</a:t>
            </a:r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/>
            </a:r>
            <a:b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en-US" altLang="ja-JP" sz="12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neoMOTE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75" name="直線コネクタ 174">
            <a:extLst>
              <a:ext uri="{FF2B5EF4-FFF2-40B4-BE49-F238E27FC236}">
                <a16:creationId xmlns:a16="http://schemas.microsoft.com/office/drawing/2014/main" id="{0EDE5E13-DB7B-4C92-A770-3F89D26A3EEE}"/>
              </a:ext>
            </a:extLst>
          </p:cNvPr>
          <p:cNvCxnSpPr/>
          <p:nvPr/>
        </p:nvCxnSpPr>
        <p:spPr>
          <a:xfrm>
            <a:off x="9770193" y="2379022"/>
            <a:ext cx="5040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テキスト ボックス 175">
            <a:extLst>
              <a:ext uri="{FF2B5EF4-FFF2-40B4-BE49-F238E27FC236}">
                <a16:creationId xmlns:a16="http://schemas.microsoft.com/office/drawing/2014/main" id="{DDAF01F8-9C1D-4065-8A19-53BDB2C54E24}"/>
              </a:ext>
            </a:extLst>
          </p:cNvPr>
          <p:cNvSpPr txBox="1"/>
          <p:nvPr/>
        </p:nvSpPr>
        <p:spPr>
          <a:xfrm>
            <a:off x="9999632" y="1800189"/>
            <a:ext cx="1324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通信手法</a:t>
            </a:r>
          </a:p>
        </p:txBody>
      </p:sp>
      <p:sp>
        <p:nvSpPr>
          <p:cNvPr id="177" name="テキスト ボックス 176">
            <a:extLst>
              <a:ext uri="{FF2B5EF4-FFF2-40B4-BE49-F238E27FC236}">
                <a16:creationId xmlns:a16="http://schemas.microsoft.com/office/drawing/2014/main" id="{28106077-DDA8-42DB-9894-D3EBD2D081A5}"/>
              </a:ext>
            </a:extLst>
          </p:cNvPr>
          <p:cNvSpPr txBox="1"/>
          <p:nvPr/>
        </p:nvSpPr>
        <p:spPr>
          <a:xfrm>
            <a:off x="10378453" y="2216730"/>
            <a:ext cx="1407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ミスター省エネ用</a:t>
            </a:r>
          </a:p>
        </p:txBody>
      </p:sp>
      <p:cxnSp>
        <p:nvCxnSpPr>
          <p:cNvPr id="178" name="直線コネクタ 177">
            <a:extLst>
              <a:ext uri="{FF2B5EF4-FFF2-40B4-BE49-F238E27FC236}">
                <a16:creationId xmlns:a16="http://schemas.microsoft.com/office/drawing/2014/main" id="{B98F1AB6-D3D0-4DE6-BD85-FA4BBBBFB79D}"/>
              </a:ext>
            </a:extLst>
          </p:cNvPr>
          <p:cNvCxnSpPr/>
          <p:nvPr/>
        </p:nvCxnSpPr>
        <p:spPr>
          <a:xfrm>
            <a:off x="9770193" y="2671810"/>
            <a:ext cx="504056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E95BB9FD-1B4D-46F4-97CB-699B294A6CBA}"/>
              </a:ext>
            </a:extLst>
          </p:cNvPr>
          <p:cNvSpPr txBox="1"/>
          <p:nvPr/>
        </p:nvSpPr>
        <p:spPr>
          <a:xfrm>
            <a:off x="10378453" y="2509518"/>
            <a:ext cx="1263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オムロン用</a:t>
            </a:r>
          </a:p>
        </p:txBody>
      </p:sp>
      <p:cxnSp>
        <p:nvCxnSpPr>
          <p:cNvPr id="180" name="直線コネクタ 179">
            <a:extLst>
              <a:ext uri="{FF2B5EF4-FFF2-40B4-BE49-F238E27FC236}">
                <a16:creationId xmlns:a16="http://schemas.microsoft.com/office/drawing/2014/main" id="{4C4813BB-3991-4EB2-B608-95E4C99967B4}"/>
              </a:ext>
            </a:extLst>
          </p:cNvPr>
          <p:cNvCxnSpPr/>
          <p:nvPr/>
        </p:nvCxnSpPr>
        <p:spPr>
          <a:xfrm>
            <a:off x="9770193" y="2944529"/>
            <a:ext cx="504056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テキスト ボックス 180">
            <a:extLst>
              <a:ext uri="{FF2B5EF4-FFF2-40B4-BE49-F238E27FC236}">
                <a16:creationId xmlns:a16="http://schemas.microsoft.com/office/drawing/2014/main" id="{D84AF13F-4FBE-431E-8320-4A185D770991}"/>
              </a:ext>
            </a:extLst>
          </p:cNvPr>
          <p:cNvSpPr txBox="1"/>
          <p:nvPr/>
        </p:nvSpPr>
        <p:spPr>
          <a:xfrm>
            <a:off x="10378453" y="2782237"/>
            <a:ext cx="1263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渡辺電機用</a:t>
            </a:r>
          </a:p>
        </p:txBody>
      </p:sp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D84AF13F-4FBE-431E-8320-4A185D770991}"/>
              </a:ext>
            </a:extLst>
          </p:cNvPr>
          <p:cNvSpPr txBox="1"/>
          <p:nvPr/>
        </p:nvSpPr>
        <p:spPr>
          <a:xfrm>
            <a:off x="10433918" y="3078737"/>
            <a:ext cx="1263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ModBus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等</a:t>
            </a:r>
          </a:p>
        </p:txBody>
      </p:sp>
      <p:cxnSp>
        <p:nvCxnSpPr>
          <p:cNvPr id="185" name="直線コネクタ 184">
            <a:extLst>
              <a:ext uri="{FF2B5EF4-FFF2-40B4-BE49-F238E27FC236}">
                <a16:creationId xmlns:a16="http://schemas.microsoft.com/office/drawing/2014/main" id="{4C4813BB-3991-4EB2-B608-95E4C99967B4}"/>
              </a:ext>
            </a:extLst>
          </p:cNvPr>
          <p:cNvCxnSpPr/>
          <p:nvPr/>
        </p:nvCxnSpPr>
        <p:spPr>
          <a:xfrm>
            <a:off x="9770193" y="3246751"/>
            <a:ext cx="50405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8" name="Picture 24" descr="D:\mes documents\Mes images\Bibliothèque multimédia Microsoft\j0432646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06937" y="2091426"/>
            <a:ext cx="836049" cy="718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9" name="Image 10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4" y="2484034"/>
            <a:ext cx="405285" cy="400573"/>
          </a:xfrm>
          <a:prstGeom prst="rect">
            <a:avLst/>
          </a:prstGeom>
        </p:spPr>
      </p:pic>
      <p:sp>
        <p:nvSpPr>
          <p:cNvPr id="3" name="TextBox 78">
            <a:extLst>
              <a:ext uri="{FF2B5EF4-FFF2-40B4-BE49-F238E27FC236}">
                <a16:creationId xmlns:a16="http://schemas.microsoft.com/office/drawing/2014/main" id="{317665C0-6AAF-4B3B-B684-CB4F199AE959}"/>
              </a:ext>
            </a:extLst>
          </p:cNvPr>
          <p:cNvSpPr txBox="1"/>
          <p:nvPr/>
        </p:nvSpPr>
        <p:spPr>
          <a:xfrm>
            <a:off x="119336" y="766473"/>
            <a:ext cx="1207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エネルギー計測＋</a:t>
            </a:r>
            <a:r>
              <a:rPr kumimoji="0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@</a:t>
            </a: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環境測定・＠状態監視 を一元管理 ⇒ 設備・空調の効率とエネルギー使用を縦横串する</a:t>
            </a:r>
            <a:r>
              <a:rPr lang="ja-JP" altLang="en-US" sz="1800" b="1" i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統合監視化</a:t>
            </a:r>
            <a:endParaRPr lang="en-US" altLang="ja-JP" sz="1800" b="1" i="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　　　　　　　　　　　　　　　　　　　　　　　　　　　　　　　　　　　　　　　　　　　　　　　　　　　　　　　　⇒ 新たな気付きを実現</a:t>
            </a:r>
            <a:endParaRPr kumimoji="0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TextBox 78">
            <a:extLst>
              <a:ext uri="{FF2B5EF4-FFF2-40B4-BE49-F238E27FC236}">
                <a16:creationId xmlns:a16="http://schemas.microsoft.com/office/drawing/2014/main" id="{043A18E4-5D3F-4459-A4EC-D566C88B66E4}"/>
              </a:ext>
            </a:extLst>
          </p:cNvPr>
          <p:cNvSpPr txBox="1"/>
          <p:nvPr/>
        </p:nvSpPr>
        <p:spPr>
          <a:xfrm>
            <a:off x="198366" y="1717452"/>
            <a:ext cx="138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b="1" i="0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0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</a:p>
        </p:txBody>
      </p:sp>
    </p:spTree>
    <p:extLst>
      <p:ext uri="{BB962C8B-B14F-4D97-AF65-F5344CB8AC3E}">
        <p14:creationId xmlns:p14="http://schemas.microsoft.com/office/powerpoint/2010/main" val="3282251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４、工場</a:t>
            </a:r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の機能概要 － 運転監視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4981" t="44296" r="49637" b="5675"/>
          <a:stretch/>
        </p:blipFill>
        <p:spPr>
          <a:xfrm>
            <a:off x="1703512" y="4436515"/>
            <a:ext cx="3645738" cy="2259625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AEFBB99-5A6A-47A7-800E-0A9D8EDB8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678" y="1512024"/>
            <a:ext cx="2208572" cy="1335381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/>
          <a:srcRect l="51087" t="29871" r="26775" b="48473"/>
          <a:stretch/>
        </p:blipFill>
        <p:spPr>
          <a:xfrm>
            <a:off x="258866" y="1442076"/>
            <a:ext cx="1874046" cy="1030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78"/>
          <p:cNvSpPr txBox="1"/>
          <p:nvPr/>
        </p:nvSpPr>
        <p:spPr>
          <a:xfrm>
            <a:off x="191344" y="82968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①設備監視　</a:t>
            </a:r>
            <a:r>
              <a:rPr kumimoji="0" lang="ja-JP" altLang="en-US" sz="28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0" lang="ja-JP" altLang="en-US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スマフォで遠隔監視</a:t>
            </a:r>
            <a:endParaRPr kumimoji="0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TextBox 78"/>
          <p:cNvSpPr txBox="1"/>
          <p:nvPr/>
        </p:nvSpPr>
        <p:spPr>
          <a:xfrm>
            <a:off x="6096000" y="829686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②運転支援</a:t>
            </a:r>
            <a:r>
              <a:rPr kumimoji="0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kumimoji="0" lang="ja-JP" altLang="en-US" sz="28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0" lang="ja-JP" altLang="en-US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位置情報・</a:t>
            </a:r>
            <a:r>
              <a:rPr kumimoji="0" lang="en-US" altLang="ja-JP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BOT</a:t>
            </a:r>
            <a:r>
              <a:rPr kumimoji="0" lang="ja-JP" altLang="en-US" b="1" i="0" u="none" strike="noStrike" kern="1200" cap="none" spc="0" normalizeH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で運転ｺﾝｼｪﾙ</a:t>
            </a:r>
            <a:endParaRPr kumimoji="0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4"/>
          <a:srcRect l="20956" t="7865" r="8758" b="24214"/>
          <a:stretch/>
        </p:blipFill>
        <p:spPr>
          <a:xfrm>
            <a:off x="6456040" y="1462592"/>
            <a:ext cx="4521050" cy="2456319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6"/>
          <a:stretch/>
        </p:blipFill>
        <p:spPr>
          <a:xfrm>
            <a:off x="6456040" y="4676898"/>
            <a:ext cx="3816424" cy="198988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27FBF35-E96D-4560-A45C-DB0CD4894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866" y="2864320"/>
            <a:ext cx="2810008" cy="1264135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A5FB2B7-4DEA-4A1D-B476-6717496B1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" r="1352" b="1818"/>
          <a:stretch/>
        </p:blipFill>
        <p:spPr bwMode="auto">
          <a:xfrm>
            <a:off x="3140679" y="2864320"/>
            <a:ext cx="2208571" cy="148777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C33C6F4-1BE3-4244-A231-2B7608737BFB}"/>
              </a:ext>
            </a:extLst>
          </p:cNvPr>
          <p:cNvSpPr txBox="1"/>
          <p:nvPr/>
        </p:nvSpPr>
        <p:spPr>
          <a:xfrm>
            <a:off x="8688288" y="3105834"/>
            <a:ext cx="2739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運転者の位置情報を基に対話形式により</a:t>
            </a:r>
            <a:endParaRPr kumimoji="1" lang="en-US" altLang="ja-JP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適時適所な情報を</a:t>
            </a:r>
            <a:r>
              <a:rPr kumimoji="1" lang="en-US" altLang="ja-JP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PcVue</a:t>
            </a:r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が自動提供</a:t>
            </a:r>
            <a:endParaRPr kumimoji="1" lang="en-US" altLang="ja-JP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en-US" altLang="ja-JP" sz="12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12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要領書・機器仕様書・操作手順</a:t>
            </a:r>
            <a:r>
              <a:rPr kumimoji="1" lang="en-US" altLang="ja-JP" sz="12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…)</a:t>
            </a:r>
            <a:endParaRPr kumimoji="1" lang="ja-JP" altLang="en-US" sz="120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C927ECC-C25C-4E48-BAF3-ECEB0A1BF5A4}"/>
              </a:ext>
            </a:extLst>
          </p:cNvPr>
          <p:cNvSpPr txBox="1"/>
          <p:nvPr/>
        </p:nvSpPr>
        <p:spPr>
          <a:xfrm>
            <a:off x="3053097" y="1265076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設備監視画面</a:t>
            </a:r>
          </a:p>
        </p:txBody>
      </p:sp>
      <p:sp>
        <p:nvSpPr>
          <p:cNvPr id="4" name="TextBox 78">
            <a:extLst>
              <a:ext uri="{FF2B5EF4-FFF2-40B4-BE49-F238E27FC236}">
                <a16:creationId xmlns:a16="http://schemas.microsoft.com/office/drawing/2014/main" id="{35F8BF43-A083-46EE-8EE5-0D4C3ABF2379}"/>
              </a:ext>
            </a:extLst>
          </p:cNvPr>
          <p:cNvSpPr txBox="1"/>
          <p:nvPr/>
        </p:nvSpPr>
        <p:spPr>
          <a:xfrm>
            <a:off x="8860793" y="4920809"/>
            <a:ext cx="1384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b="1" i="0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0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BOT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78DDEF3-FF17-4E8F-A8B3-A954D8E50115}"/>
              </a:ext>
            </a:extLst>
          </p:cNvPr>
          <p:cNvSpPr txBox="1"/>
          <p:nvPr/>
        </p:nvSpPr>
        <p:spPr>
          <a:xfrm>
            <a:off x="187061" y="262404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トレンド画面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54381A8-EC44-4ED6-9310-083054365273}"/>
              </a:ext>
            </a:extLst>
          </p:cNvPr>
          <p:cNvSpPr txBox="1"/>
          <p:nvPr/>
        </p:nvSpPr>
        <p:spPr>
          <a:xfrm>
            <a:off x="1663870" y="4208844"/>
            <a:ext cx="1283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MobileApp</a:t>
            </a:r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画面</a:t>
            </a:r>
          </a:p>
        </p:txBody>
      </p:sp>
      <p:cxnSp>
        <p:nvCxnSpPr>
          <p:cNvPr id="7" name="コネクタ: 曲線 6">
            <a:extLst>
              <a:ext uri="{FF2B5EF4-FFF2-40B4-BE49-F238E27FC236}">
                <a16:creationId xmlns:a16="http://schemas.microsoft.com/office/drawing/2014/main" id="{94F009F3-D310-4DFF-9393-3A1B83311814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2132912" y="1957439"/>
            <a:ext cx="1007766" cy="222276"/>
          </a:xfrm>
          <a:prstGeom prst="curvedConnector3">
            <a:avLst>
              <a:gd name="adj1" fmla="val 61342"/>
            </a:avLst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コネクタ: 曲線 23">
            <a:extLst>
              <a:ext uri="{FF2B5EF4-FFF2-40B4-BE49-F238E27FC236}">
                <a16:creationId xmlns:a16="http://schemas.microsoft.com/office/drawing/2014/main" id="{4A295450-FC5D-4E9D-9C9A-A712EA1CDA73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rot="16200000" flipH="1">
            <a:off x="1234120" y="2434570"/>
            <a:ext cx="391518" cy="467981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コネクタ: 曲線 24">
            <a:extLst>
              <a:ext uri="{FF2B5EF4-FFF2-40B4-BE49-F238E27FC236}">
                <a16:creationId xmlns:a16="http://schemas.microsoft.com/office/drawing/2014/main" id="{2E644809-0292-4384-99A3-8A9F8A4955ED}"/>
              </a:ext>
            </a:extLst>
          </p:cNvPr>
          <p:cNvCxnSpPr>
            <a:cxnSpLocks/>
            <a:stCxn id="9" idx="3"/>
            <a:endCxn id="5" idx="0"/>
          </p:cNvCxnSpPr>
          <p:nvPr/>
        </p:nvCxnSpPr>
        <p:spPr>
          <a:xfrm>
            <a:off x="2132912" y="1957439"/>
            <a:ext cx="1393469" cy="2479076"/>
          </a:xfrm>
          <a:prstGeom prst="curvedConnector2">
            <a:avLst/>
          </a:prstGeom>
          <a:ln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78">
            <a:extLst>
              <a:ext uri="{FF2B5EF4-FFF2-40B4-BE49-F238E27FC236}">
                <a16:creationId xmlns:a16="http://schemas.microsoft.com/office/drawing/2014/main" id="{1AB17126-F84A-4C34-B5A4-22F143D74C67}"/>
              </a:ext>
            </a:extLst>
          </p:cNvPr>
          <p:cNvSpPr txBox="1"/>
          <p:nvPr/>
        </p:nvSpPr>
        <p:spPr>
          <a:xfrm>
            <a:off x="-22658" y="4975158"/>
            <a:ext cx="1750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b="1" i="0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監視室を</a:t>
            </a:r>
            <a:endParaRPr lang="en-US" altLang="ja-JP" sz="2000" b="1" i="0" dirty="0">
              <a:solidFill>
                <a:srgbClr val="CC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b="1" i="0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何時も手元に</a:t>
            </a:r>
            <a:endParaRPr kumimoji="0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1707486-F75A-42AD-B296-E716B86E53A1}"/>
              </a:ext>
            </a:extLst>
          </p:cNvPr>
          <p:cNvSpPr txBox="1"/>
          <p:nvPr/>
        </p:nvSpPr>
        <p:spPr>
          <a:xfrm>
            <a:off x="6357017" y="4113349"/>
            <a:ext cx="5393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リアルタイム・過去データを常時観察し</a:t>
            </a:r>
            <a:endParaRPr kumimoji="1" lang="en-US" altLang="ja-JP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エネルギー効率・設備状態の変化点管理をフローチャートで作成し簡単に自動監視化</a:t>
            </a:r>
            <a:endParaRPr kumimoji="1" lang="en-US" altLang="ja-JP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en-US" altLang="ja-JP" sz="12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ja-JP" altLang="en-US" sz="12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異常検知・予知保全・エネルギー効率管理</a:t>
            </a:r>
            <a:r>
              <a:rPr kumimoji="1" lang="en-US" altLang="ja-JP" sz="120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…)</a:t>
            </a:r>
            <a:endParaRPr kumimoji="1" lang="ja-JP" altLang="en-US" sz="120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2" name="TextBox 78">
            <a:extLst>
              <a:ext uri="{FF2B5EF4-FFF2-40B4-BE49-F238E27FC236}">
                <a16:creationId xmlns:a16="http://schemas.microsoft.com/office/drawing/2014/main" id="{CAF69007-8394-4480-ACE0-E76382C2F544}"/>
              </a:ext>
            </a:extLst>
          </p:cNvPr>
          <p:cNvSpPr txBox="1"/>
          <p:nvPr/>
        </p:nvSpPr>
        <p:spPr>
          <a:xfrm>
            <a:off x="9553072" y="1561549"/>
            <a:ext cx="2349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現場業務支援</a:t>
            </a:r>
            <a:endParaRPr kumimoji="0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895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</a:t>
            </a:r>
            <a:r>
              <a:rPr kumimoji="1" lang="ja-JP" altLang="en-US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の機能概要 － エネルギー管理</a:t>
            </a:r>
          </a:p>
        </p:txBody>
      </p:sp>
      <p:sp>
        <p:nvSpPr>
          <p:cNvPr id="10" name="TextBox 78"/>
          <p:cNvSpPr txBox="1"/>
          <p:nvPr/>
        </p:nvSpPr>
        <p:spPr>
          <a:xfrm>
            <a:off x="191344" y="82968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①管理グラフ　 </a:t>
            </a:r>
            <a:r>
              <a:rPr lang="ja-JP" altLang="en-US" b="1" i="0" noProof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使用状況</a:t>
            </a:r>
            <a:r>
              <a:rPr lang="ja-JP" altLang="en-US" b="1" i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・原単位管理</a:t>
            </a:r>
            <a:endParaRPr kumimoji="0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" name="TextBox 78"/>
          <p:cNvSpPr txBox="1"/>
          <p:nvPr/>
        </p:nvSpPr>
        <p:spPr>
          <a:xfrm>
            <a:off x="5965690" y="829686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②契約管理　 </a:t>
            </a:r>
            <a:r>
              <a:rPr kumimoji="0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電力・ガス・工水 デマンド管理</a:t>
            </a:r>
            <a:endParaRPr kumimoji="0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1E5D07F-0339-4198-BA4D-854FA15F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08" y="1538223"/>
            <a:ext cx="4441746" cy="2385583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l="26011" t="15389" r="25840" b="26533"/>
          <a:stretch/>
        </p:blipFill>
        <p:spPr>
          <a:xfrm>
            <a:off x="6115744" y="1632979"/>
            <a:ext cx="3687930" cy="250101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/>
          <a:srcRect l="31417" t="11798" r="13793" b="22250"/>
          <a:stretch/>
        </p:blipFill>
        <p:spPr>
          <a:xfrm>
            <a:off x="8400256" y="2579929"/>
            <a:ext cx="3687930" cy="249587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/>
          <a:srcRect l="13750" t="12235" r="9876" b="13939"/>
          <a:stretch/>
        </p:blipFill>
        <p:spPr>
          <a:xfrm>
            <a:off x="1209003" y="4216607"/>
            <a:ext cx="4253124" cy="231148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6"/>
          <a:srcRect l="24905" t="16360" r="28606" b="31469"/>
          <a:stretch/>
        </p:blipFill>
        <p:spPr>
          <a:xfrm>
            <a:off x="6115744" y="4216607"/>
            <a:ext cx="3858307" cy="2434408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C7AE854-00B8-4C7F-A4DF-A933A0C33C04}"/>
              </a:ext>
            </a:extLst>
          </p:cNvPr>
          <p:cNvSpPr txBox="1"/>
          <p:nvPr/>
        </p:nvSpPr>
        <p:spPr>
          <a:xfrm>
            <a:off x="1018036" y="3181534"/>
            <a:ext cx="379881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エネルギー使用状況グラフ</a:t>
            </a:r>
            <a:endParaRPr kumimoji="1" lang="en-US" altLang="ja-JP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・グルーピングデータを時系列に棒グラフで表示</a:t>
            </a:r>
            <a:endParaRPr kumimoji="1" lang="en-US" altLang="ja-JP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・配電系統の各要素の複数ポイントを比較・時間別に比較</a:t>
            </a:r>
            <a:endParaRPr kumimoji="1" lang="en-US" altLang="ja-JP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13F3B4A-3960-4B6B-9CCB-7FA1317BC558}"/>
              </a:ext>
            </a:extLst>
          </p:cNvPr>
          <p:cNvSpPr txBox="1"/>
          <p:nvPr/>
        </p:nvSpPr>
        <p:spPr>
          <a:xfrm>
            <a:off x="6107779" y="3118326"/>
            <a:ext cx="2160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デマンド管理グラフ</a:t>
            </a:r>
            <a:endParaRPr kumimoji="1" lang="en-US" altLang="ja-JP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・</a:t>
            </a:r>
            <a:r>
              <a:rPr kumimoji="1" lang="en-US" altLang="ja-JP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r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分・</a:t>
            </a:r>
            <a:r>
              <a:rPr kumimoji="1" lang="en-US" altLang="ja-JP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60</a:t>
            </a:r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分間の需要予測</a:t>
            </a:r>
            <a:endParaRPr kumimoji="1" lang="en-US" altLang="ja-JP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・契約超過の自動管理</a:t>
            </a:r>
            <a:endParaRPr kumimoji="1" lang="en-US" altLang="ja-JP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・超過抑制の設備自動制御</a:t>
            </a:r>
            <a:endParaRPr kumimoji="1" lang="en-US" altLang="ja-JP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ja-JP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4802920-B3D5-466C-8ACE-484A15042A1B}"/>
              </a:ext>
            </a:extLst>
          </p:cNvPr>
          <p:cNvSpPr txBox="1"/>
          <p:nvPr/>
        </p:nvSpPr>
        <p:spPr>
          <a:xfrm>
            <a:off x="2732167" y="5663506"/>
            <a:ext cx="223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帳票</a:t>
            </a:r>
            <a:endParaRPr kumimoji="1" lang="en-US" altLang="ja-JP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・</a:t>
            </a:r>
            <a:r>
              <a:rPr kumimoji="1" lang="en-US" altLang="ja-JP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Excel</a:t>
            </a:r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で自由にフォーマット作成</a:t>
            </a:r>
            <a:endParaRPr kumimoji="1" lang="en-US" altLang="ja-JP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・日報、月報、年報を自動出力</a:t>
            </a:r>
            <a:endParaRPr kumimoji="1" lang="en-US" altLang="ja-JP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704351F-496C-41C4-BEBC-9AB4EAFFCF8B}"/>
              </a:ext>
            </a:extLst>
          </p:cNvPr>
          <p:cNvSpPr txBox="1"/>
          <p:nvPr/>
        </p:nvSpPr>
        <p:spPr>
          <a:xfrm>
            <a:off x="9864307" y="1947023"/>
            <a:ext cx="2327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デマンド管理一覧グラフ</a:t>
            </a:r>
            <a:endParaRPr kumimoji="1" lang="en-US" altLang="ja-JP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・配電系統内を個々にデマンド管理</a:t>
            </a:r>
            <a:endParaRPr kumimoji="1" lang="en-US" altLang="ja-JP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・ガス系統内を個々にデマンド管理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F4E4877-4FBE-4278-ACB8-56147982100E}"/>
              </a:ext>
            </a:extLst>
          </p:cNvPr>
          <p:cNvSpPr txBox="1"/>
          <p:nvPr/>
        </p:nvSpPr>
        <p:spPr>
          <a:xfrm>
            <a:off x="6604383" y="5770667"/>
            <a:ext cx="309201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スケジュール制御</a:t>
            </a:r>
            <a:endParaRPr kumimoji="1" lang="en-US" altLang="ja-JP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・時間別・季節別に設備グループ毎に自動発停</a:t>
            </a:r>
            <a:endParaRPr kumimoji="1" lang="en-US" altLang="ja-JP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</a:rPr>
              <a:t>・空調設定温度の休憩時間・季節で自動設定</a:t>
            </a:r>
          </a:p>
        </p:txBody>
      </p:sp>
      <p:sp>
        <p:nvSpPr>
          <p:cNvPr id="5" name="TextBox 78">
            <a:extLst>
              <a:ext uri="{FF2B5EF4-FFF2-40B4-BE49-F238E27FC236}">
                <a16:creationId xmlns:a16="http://schemas.microsoft.com/office/drawing/2014/main" id="{B28A8328-AAD3-4F2F-99B1-37213AB0277B}"/>
              </a:ext>
            </a:extLst>
          </p:cNvPr>
          <p:cNvSpPr txBox="1"/>
          <p:nvPr/>
        </p:nvSpPr>
        <p:spPr>
          <a:xfrm>
            <a:off x="249860" y="4232171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b="1" i="0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稼働／非稼働エネルギー</a:t>
            </a:r>
            <a:endParaRPr lang="en-US" altLang="ja-JP" sz="2000" b="1" i="0" dirty="0">
              <a:solidFill>
                <a:srgbClr val="CC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b="1" i="0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設備効率 管理</a:t>
            </a:r>
            <a:endParaRPr kumimoji="0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3" name="TextBox 78">
            <a:extLst>
              <a:ext uri="{FF2B5EF4-FFF2-40B4-BE49-F238E27FC236}">
                <a16:creationId xmlns:a16="http://schemas.microsoft.com/office/drawing/2014/main" id="{E59D5974-FCE6-4CE3-BAAF-B252F661E398}"/>
              </a:ext>
            </a:extLst>
          </p:cNvPr>
          <p:cNvSpPr txBox="1"/>
          <p:nvPr/>
        </p:nvSpPr>
        <p:spPr>
          <a:xfrm>
            <a:off x="6242815" y="1892306"/>
            <a:ext cx="302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b="1" i="0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エネルギー契約</a:t>
            </a:r>
            <a:endParaRPr lang="en-US" altLang="ja-JP" sz="2000" b="1" i="0" dirty="0">
              <a:solidFill>
                <a:srgbClr val="CC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b="1" i="0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超過抑制 管理</a:t>
            </a:r>
            <a:endParaRPr kumimoji="0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2808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half" idx="2"/>
          </p:nvPr>
        </p:nvSpPr>
        <p:spPr>
          <a:xfrm>
            <a:off x="2207568" y="0"/>
            <a:ext cx="9984432" cy="720000"/>
          </a:xfrm>
        </p:spPr>
        <p:txBody>
          <a:bodyPr/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６、工場</a:t>
            </a:r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の機能概要 － ﾀﾞｯｼｭﾎﾞｰﾄﾞ管理</a:t>
            </a:r>
          </a:p>
        </p:txBody>
      </p:sp>
      <p:sp>
        <p:nvSpPr>
          <p:cNvPr id="10" name="TextBox 78"/>
          <p:cNvSpPr txBox="1"/>
          <p:nvPr/>
        </p:nvSpPr>
        <p:spPr>
          <a:xfrm>
            <a:off x="191344" y="829686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①３</a:t>
            </a:r>
            <a:r>
              <a:rPr kumimoji="0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</a:t>
            </a:r>
            <a:r>
              <a:rPr kumimoji="0" lang="ja-JP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管理図　 </a:t>
            </a:r>
            <a:r>
              <a:rPr kumimoji="0" lang="ja-JP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リッチクライアント</a:t>
            </a:r>
            <a:r>
              <a:rPr lang="ja-JP" altLang="en-US" b="1" i="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で一覧性向上</a:t>
            </a:r>
            <a:endParaRPr kumimoji="0" lang="en-US" altLang="ja-JP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B14E5CE-95BA-4485-B567-5A9F1910C0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85" y="4104184"/>
            <a:ext cx="4849145" cy="2544601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EBE97FA-60BF-4EA5-90C8-67A178BB43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694" y="4104184"/>
            <a:ext cx="4832222" cy="2544601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" descr="K_Z%9DKLW)LR[]OJ{U[J4L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1481515"/>
            <a:ext cx="4832222" cy="2597335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7A4BECD-ADC8-4283-9AD4-F3679AD07C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525387"/>
            <a:ext cx="4850414" cy="255032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D3AA5D0-5184-41FB-924E-4376103F39AA}"/>
              </a:ext>
            </a:extLst>
          </p:cNvPr>
          <p:cNvSpPr txBox="1"/>
          <p:nvPr/>
        </p:nvSpPr>
        <p:spPr>
          <a:xfrm>
            <a:off x="4439816" y="6627662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ご参考画面）本サンプルは使用状況のイメージです。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TextBox 78">
            <a:extLst>
              <a:ext uri="{FF2B5EF4-FFF2-40B4-BE49-F238E27FC236}">
                <a16:creationId xmlns:a16="http://schemas.microsoft.com/office/drawing/2014/main" id="{5AF02AC9-C89A-4DC1-93E1-F7000153853B}"/>
              </a:ext>
            </a:extLst>
          </p:cNvPr>
          <p:cNvSpPr txBox="1"/>
          <p:nvPr/>
        </p:nvSpPr>
        <p:spPr>
          <a:xfrm>
            <a:off x="7559546" y="767785"/>
            <a:ext cx="4440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b="1" i="0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ダッシュボード管理</a:t>
            </a:r>
            <a:endParaRPr lang="en-US" altLang="ja-JP" sz="2000" b="1" i="0" dirty="0">
              <a:solidFill>
                <a:srgbClr val="CC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000" b="1" i="0" dirty="0">
                <a:solidFill>
                  <a:srgbClr val="CC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   ⇒ 設備稼働状況＋エネルギー集計</a:t>
            </a:r>
            <a:endParaRPr kumimoji="0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srgbClr val="CC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4949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ハード仕様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340768"/>
            <a:ext cx="5112568" cy="131737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19" y="1409678"/>
            <a:ext cx="3843936" cy="124846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428" y="2891656"/>
            <a:ext cx="3916463" cy="33835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619" y="2924944"/>
            <a:ext cx="3952727" cy="219839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719" y="5278343"/>
            <a:ext cx="3118665" cy="9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36515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- Intro - Conclus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4" id="{E00B8C6F-9636-4987-AAFF-0CC8643DE6C9}" vid="{10E18D38-E5B1-4083-81A8-A59EDF3FB0F9}"/>
    </a:ext>
  </a:extLst>
</a:theme>
</file>

<file path=ppt/theme/theme2.xml><?xml version="1.0" encoding="utf-8"?>
<a:theme xmlns:a="http://schemas.openxmlformats.org/drawingml/2006/main" name="Public u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4" id="{E00B8C6F-9636-4987-AAFF-0CC8643DE6C9}" vid="{47994DD3-4067-4E73-8FDA-116F2AF70F32}"/>
    </a:ext>
  </a:extLst>
</a:theme>
</file>

<file path=ppt/theme/theme3.xml><?xml version="1.0" encoding="utf-8"?>
<a:theme xmlns:a="http://schemas.openxmlformats.org/drawingml/2006/main" name="Internal use onl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4" id="{E00B8C6F-9636-4987-AAFF-0CC8643DE6C9}" vid="{E71F3927-7DEB-4C4D-A317-9FAEB15AC7F6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Slides_PcVueSolutions_Template2018_EN_Type1_v5</Template>
  <TotalTime>19780</TotalTime>
  <Words>1628</Words>
  <Application>Microsoft Office PowerPoint</Application>
  <PresentationFormat>ワイド画面</PresentationFormat>
  <Paragraphs>302</Paragraphs>
  <Slides>15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15</vt:i4>
      </vt:variant>
    </vt:vector>
  </HeadingPairs>
  <TitlesOfParts>
    <vt:vector size="35" baseType="lpstr">
      <vt:lpstr>BIZ UDPゴシック</vt:lpstr>
      <vt:lpstr>Erie</vt:lpstr>
      <vt:lpstr>Gotham Book</vt:lpstr>
      <vt:lpstr>Gotham Light</vt:lpstr>
      <vt:lpstr>Meiryo UI</vt:lpstr>
      <vt:lpstr>ＭＳ Ｐゴシック</vt:lpstr>
      <vt:lpstr>新細明體</vt:lpstr>
      <vt:lpstr>游ゴシック</vt:lpstr>
      <vt:lpstr>Arial</vt:lpstr>
      <vt:lpstr>Calibri</vt:lpstr>
      <vt:lpstr>Calibri Light</vt:lpstr>
      <vt:lpstr>Segoe UI</vt:lpstr>
      <vt:lpstr>Segoe UI Light</vt:lpstr>
      <vt:lpstr>Segoe UI Semilight</vt:lpstr>
      <vt:lpstr>Times New Roman</vt:lpstr>
      <vt:lpstr>Wingdings</vt:lpstr>
      <vt:lpstr>First - Intro - Conclusion</vt:lpstr>
      <vt:lpstr>Public use</vt:lpstr>
      <vt:lpstr>Internal use only</vt:lpstr>
      <vt:lpstr>Thème Office</vt:lpstr>
      <vt:lpstr>PowerPoint プレゼンテーション</vt:lpstr>
      <vt:lpstr>Content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PcVue Solutions for SAS</vt:lpstr>
      <vt:lpstr>IoT Solutions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>Version 2016</dc:subject>
  <dc:creator>François FLECHE</dc:creator>
  <dc:description>1.4</dc:description>
  <cp:lastModifiedBy>Motoyasu Nonomura (野々村 元靖)</cp:lastModifiedBy>
  <cp:revision>345</cp:revision>
  <cp:lastPrinted>2000-09-22T10:04:48Z</cp:lastPrinted>
  <dcterms:created xsi:type="dcterms:W3CDTF">2019-12-04T13:37:47Z</dcterms:created>
  <dcterms:modified xsi:type="dcterms:W3CDTF">2020-11-19T04:51:48Z</dcterms:modified>
</cp:coreProperties>
</file>